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72" r:id="rId8"/>
    <p:sldId id="262" r:id="rId9"/>
    <p:sldId id="263" r:id="rId10"/>
    <p:sldId id="264" r:id="rId11"/>
    <p:sldId id="265" r:id="rId12"/>
    <p:sldId id="266" r:id="rId13"/>
    <p:sldId id="267" r:id="rId14"/>
    <p:sldId id="268" r:id="rId15"/>
    <p:sldId id="269" r:id="rId16"/>
    <p:sldId id="274" r:id="rId17"/>
    <p:sldId id="275" r:id="rId18"/>
    <p:sldId id="276" r:id="rId19"/>
    <p:sldId id="277" r:id="rId20"/>
    <p:sldId id="278" r:id="rId21"/>
    <p:sldId id="279" r:id="rId22"/>
    <p:sldId id="273" r:id="rId23"/>
    <p:sldId id="27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1934" y="8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2.png"/></Relationships>
</file>

<file path=ppt/media/image1.png>
</file>

<file path=ppt/media/image10.jpeg>
</file>

<file path=ppt/media/image11.png>
</file>

<file path=ppt/media/image12.jpeg>
</file>

<file path=ppt/media/image13.jpeg>
</file>

<file path=ppt/media/image14.png>
</file>

<file path=ppt/media/image15.jpeg>
</file>

<file path=ppt/media/image16.jpeg>
</file>

<file path=ppt/media/image17.png>
</file>

<file path=ppt/media/image18.png>
</file>

<file path=ppt/media/image19.png>
</file>

<file path=ppt/media/image2.svg>
</file>

<file path=ppt/media/image20.jpg>
</file>

<file path=ppt/media/image21.png>
</file>

<file path=ppt/media/image22.png>
</file>

<file path=ppt/media/image23.png>
</file>

<file path=ppt/media/image24.svg>
</file>

<file path=ppt/media/image25.png>
</file>

<file path=ppt/media/image26.svg>
</file>

<file path=ppt/media/image27.png>
</file>

<file path=ppt/media/image28.png>
</file>

<file path=ppt/media/image29.jpeg>
</file>

<file path=ppt/media/image3.jpg>
</file>

<file path=ppt/media/image30.jpeg>
</file>

<file path=ppt/media/image4.jpeg>
</file>

<file path=ppt/media/image5.png>
</file>

<file path=ppt/media/image6.pn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19BC3-9308-4DD3-ACF1-F4ADCBA00CD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46D5F5-7E01-4F2D-A9EC-DFEDD77FD5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7E74349-912B-4578-8412-CA68C010C96D}"/>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5" name="Footer Placeholder 4">
            <a:extLst>
              <a:ext uri="{FF2B5EF4-FFF2-40B4-BE49-F238E27FC236}">
                <a16:creationId xmlns:a16="http://schemas.microsoft.com/office/drawing/2014/main" id="{C78D3455-AA57-4DFF-A27A-77F725F64C9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D60113-D47B-48B0-BE32-A41B0007D949}"/>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1980538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3BE9A-E851-4139-9484-511866314C3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3EED18-F69F-4ECD-AC41-046A97631D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E65DB5-F9A3-465A-90D0-4FE1DEE84952}"/>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5" name="Footer Placeholder 4">
            <a:extLst>
              <a:ext uri="{FF2B5EF4-FFF2-40B4-BE49-F238E27FC236}">
                <a16:creationId xmlns:a16="http://schemas.microsoft.com/office/drawing/2014/main" id="{911D384C-C4B5-4FDD-B008-6671B24BC0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296A7B-A2DF-4DBD-A44E-5B4D887B1901}"/>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15630974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E75C10F-E213-49B6-9F7D-B80971EC95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0268A6C-7167-43F4-B1D7-F9820FAD227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0DE14B-A42F-48E4-A8B6-D7AE0F739A02}"/>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5" name="Footer Placeholder 4">
            <a:extLst>
              <a:ext uri="{FF2B5EF4-FFF2-40B4-BE49-F238E27FC236}">
                <a16:creationId xmlns:a16="http://schemas.microsoft.com/office/drawing/2014/main" id="{D8A32D50-E86C-4449-8094-EEEE575716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C2A324-1C93-4780-A282-F389EFD656C7}"/>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25929226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CDE3D-8EFE-4C61-B5FF-BB9E52D36D8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3247D6-6954-4C78-98BE-64BF5C696A4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FE95E3-1C74-43A8-B835-46A5DADCDC79}"/>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5" name="Footer Placeholder 4">
            <a:extLst>
              <a:ext uri="{FF2B5EF4-FFF2-40B4-BE49-F238E27FC236}">
                <a16:creationId xmlns:a16="http://schemas.microsoft.com/office/drawing/2014/main" id="{2A0DEA1F-F75A-42A5-804A-A49AA79048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C03FBBB-6F4A-4B67-95CA-05E8453AEC22}"/>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3719527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9395F5-393D-4BD0-B3B1-883DCD82D63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11B90E9-DB16-4C23-8245-463BA6F03DB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C84B2D-D3B8-42D6-81B0-CF94C4BB54FD}"/>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5" name="Footer Placeholder 4">
            <a:extLst>
              <a:ext uri="{FF2B5EF4-FFF2-40B4-BE49-F238E27FC236}">
                <a16:creationId xmlns:a16="http://schemas.microsoft.com/office/drawing/2014/main" id="{D4DE1AEF-A45F-40C6-82B6-B77CB10615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2B18B2-119D-4A00-A5E6-C629AFCE7DCC}"/>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2825514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275185-130B-4A53-B83B-EDA469CB5E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B20721-1F05-4558-BF0C-52B766ABBF3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6F5E411-9185-48C0-8D85-EABC1DB28ED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6D508F6-13C6-4FAC-8A4A-1093653D8321}"/>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6" name="Footer Placeholder 5">
            <a:extLst>
              <a:ext uri="{FF2B5EF4-FFF2-40B4-BE49-F238E27FC236}">
                <a16:creationId xmlns:a16="http://schemas.microsoft.com/office/drawing/2014/main" id="{8DF264A1-1AD5-48BE-A054-FBBD114EEE5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3E3B254-DF72-4190-B76E-970817E5670F}"/>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32237649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245C9-9441-48B6-9953-554EF1F30E2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C868DAC-AC08-44B7-9C58-A7FAEEC5822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9BC4926-5C72-4688-BE02-499CC7CA42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65D12C6-D6F7-4900-81F8-CC43A1467F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DC465A-74E4-417D-B6F8-4D7CA4B231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4285711-0C2C-4142-8413-75E7D2A8FC50}"/>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8" name="Footer Placeholder 7">
            <a:extLst>
              <a:ext uri="{FF2B5EF4-FFF2-40B4-BE49-F238E27FC236}">
                <a16:creationId xmlns:a16="http://schemas.microsoft.com/office/drawing/2014/main" id="{6566B087-3701-4700-80C6-3367F695D10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E43E07-BA83-43B7-AEE6-CAC1981944B9}"/>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3726193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8D9104-8474-4F13-9E97-96E2282C5C7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49EB4A-C529-4E3C-A60F-C39ADFF73450}"/>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4" name="Footer Placeholder 3">
            <a:extLst>
              <a:ext uri="{FF2B5EF4-FFF2-40B4-BE49-F238E27FC236}">
                <a16:creationId xmlns:a16="http://schemas.microsoft.com/office/drawing/2014/main" id="{5CB61E96-ECF5-42E6-8A79-1292E9B0FBF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B060B6E-814B-4FFF-864C-F1EED69DB207}"/>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3067788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BD40E9-601F-41B1-9ECD-E6ACD5EBCFB7}"/>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3" name="Footer Placeholder 2">
            <a:extLst>
              <a:ext uri="{FF2B5EF4-FFF2-40B4-BE49-F238E27FC236}">
                <a16:creationId xmlns:a16="http://schemas.microsoft.com/office/drawing/2014/main" id="{6A232C5F-D031-4BC7-BAA7-E8184E98EEF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C34AD8-9CB2-452A-8BE7-B7A6F640829D}"/>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3632354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EEA22-03F0-48D0-8C31-524F8FBA81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0EBF39B-2BFC-4C23-9D32-2F4D8F5F1E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DEB7FFF-7F8C-4043-B0D7-A7A6F0D849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18122A-B9D7-48B1-A291-DA207BB6157C}"/>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6" name="Footer Placeholder 5">
            <a:extLst>
              <a:ext uri="{FF2B5EF4-FFF2-40B4-BE49-F238E27FC236}">
                <a16:creationId xmlns:a16="http://schemas.microsoft.com/office/drawing/2014/main" id="{144D05CD-BD78-4791-8527-916090D486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44CD2B-A882-40B6-A1A2-646B760B5375}"/>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38618285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A8E804-FFAC-40C7-B156-939AD91306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F2DC95F-93F2-49BA-A1C2-EC3AE8355A3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177E351-EC58-4D6C-B1EC-2FA9F8AEFB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6E3129-32D9-4573-A881-297B9C316C48}"/>
              </a:ext>
            </a:extLst>
          </p:cNvPr>
          <p:cNvSpPr>
            <a:spLocks noGrp="1"/>
          </p:cNvSpPr>
          <p:nvPr>
            <p:ph type="dt" sz="half" idx="10"/>
          </p:nvPr>
        </p:nvSpPr>
        <p:spPr/>
        <p:txBody>
          <a:bodyPr/>
          <a:lstStyle/>
          <a:p>
            <a:fld id="{FC77C7C5-ECC1-48E3-9AF1-A1366DC7C7AB}" type="datetimeFigureOut">
              <a:rPr lang="en-US" smtClean="0"/>
              <a:t>10/26/2020</a:t>
            </a:fld>
            <a:endParaRPr lang="en-US"/>
          </a:p>
        </p:txBody>
      </p:sp>
      <p:sp>
        <p:nvSpPr>
          <p:cNvPr id="6" name="Footer Placeholder 5">
            <a:extLst>
              <a:ext uri="{FF2B5EF4-FFF2-40B4-BE49-F238E27FC236}">
                <a16:creationId xmlns:a16="http://schemas.microsoft.com/office/drawing/2014/main" id="{6DBCED56-2436-4D06-B68E-878D974FE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745EB8-1DB1-440A-8CD5-2EA53D9BCD39}"/>
              </a:ext>
            </a:extLst>
          </p:cNvPr>
          <p:cNvSpPr>
            <a:spLocks noGrp="1"/>
          </p:cNvSpPr>
          <p:nvPr>
            <p:ph type="sldNum" sz="quarter" idx="12"/>
          </p:nvPr>
        </p:nvSpPr>
        <p:spPr/>
        <p:txBody>
          <a:bodyPr/>
          <a:lstStyle/>
          <a:p>
            <a:fld id="{9AA365DC-8C5C-4145-8EFD-B225CC13F79C}" type="slidenum">
              <a:rPr lang="en-US" smtClean="0"/>
              <a:t>‹#›</a:t>
            </a:fld>
            <a:endParaRPr lang="en-US"/>
          </a:p>
        </p:txBody>
      </p:sp>
    </p:spTree>
    <p:extLst>
      <p:ext uri="{BB962C8B-B14F-4D97-AF65-F5344CB8AC3E}">
        <p14:creationId xmlns:p14="http://schemas.microsoft.com/office/powerpoint/2010/main" val="3477054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452D27-D46E-470B-B840-B789B5E054A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C3EA23A-E073-43B7-9A3E-12D65C27B56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5B1153-ADE2-4B64-9559-22851377BE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C77C7C5-ECC1-48E3-9AF1-A1366DC7C7AB}" type="datetimeFigureOut">
              <a:rPr lang="en-US" smtClean="0"/>
              <a:t>10/26/2020</a:t>
            </a:fld>
            <a:endParaRPr lang="en-US"/>
          </a:p>
        </p:txBody>
      </p:sp>
      <p:sp>
        <p:nvSpPr>
          <p:cNvPr id="5" name="Footer Placeholder 4">
            <a:extLst>
              <a:ext uri="{FF2B5EF4-FFF2-40B4-BE49-F238E27FC236}">
                <a16:creationId xmlns:a16="http://schemas.microsoft.com/office/drawing/2014/main" id="{1D491488-7F2E-456E-9F26-D29F32DB07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CAFA9B-06CF-4337-A68E-5A510F87A66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A365DC-8C5C-4145-8EFD-B225CC13F79C}" type="slidenum">
              <a:rPr lang="en-US" smtClean="0"/>
              <a:t>‹#›</a:t>
            </a:fld>
            <a:endParaRPr lang="en-US"/>
          </a:p>
        </p:txBody>
      </p:sp>
    </p:spTree>
    <p:extLst>
      <p:ext uri="{BB962C8B-B14F-4D97-AF65-F5344CB8AC3E}">
        <p14:creationId xmlns:p14="http://schemas.microsoft.com/office/powerpoint/2010/main" val="37076101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24.svg"/><Relationship Id="rId4"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image" Target="../media/image26.svg"/></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www.arduino.cc/en/Tutorial/LibraryExamples/HelloWorld" TargetMode="External"/><Relationship Id="rId2" Type="http://schemas.openxmlformats.org/officeDocument/2006/relationships/hyperlink" Target="https://www.electronicshub.org/connect-esp8266-to-thingspeak/" TargetMode="External"/><Relationship Id="rId1" Type="http://schemas.openxmlformats.org/officeDocument/2006/relationships/slideLayout" Target="../slideLayouts/slideLayout2.xml"/><Relationship Id="rId6" Type="http://schemas.openxmlformats.org/officeDocument/2006/relationships/hyperlink" Target="https://lastminuteengineers.com/sim800l-gsm-module-arduino-tutorial/" TargetMode="External"/><Relationship Id="rId5" Type="http://schemas.openxmlformats.org/officeDocument/2006/relationships/hyperlink" Target="https://www.instructables.com/Ultrasonic-Sensor-Testing-With-Arduino/" TargetMode="External"/><Relationship Id="rId4" Type="http://schemas.openxmlformats.org/officeDocument/2006/relationships/hyperlink" Target="https://os.mbed.com/handbook/mbed-NXP-LPC1768-Getting-Started"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3301E07F-4F79-4B58-8698-EF24DC1ECD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1" name="Arc 20">
            <a:extLst>
              <a:ext uri="{FF2B5EF4-FFF2-40B4-BE49-F238E27FC236}">
                <a16:creationId xmlns:a16="http://schemas.microsoft.com/office/drawing/2014/main" id="{E58B2195-5055-402F-A3E7-53FF0E4980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25836" y="775849"/>
            <a:ext cx="2987899" cy="2987899"/>
          </a:xfrm>
          <a:prstGeom prst="arc">
            <a:avLst>
              <a:gd name="adj1" fmla="val 14441841"/>
              <a:gd name="adj2" fmla="val 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22A5AC6-0821-418A-9E95-27EBF42992CF}"/>
              </a:ext>
            </a:extLst>
          </p:cNvPr>
          <p:cNvSpPr>
            <a:spLocks noGrp="1"/>
          </p:cNvSpPr>
          <p:nvPr>
            <p:ph type="ctrTitle"/>
          </p:nvPr>
        </p:nvSpPr>
        <p:spPr>
          <a:xfrm>
            <a:off x="7080738" y="647593"/>
            <a:ext cx="4467792" cy="3060541"/>
          </a:xfrm>
        </p:spPr>
        <p:txBody>
          <a:bodyPr>
            <a:normAutofit/>
          </a:bodyPr>
          <a:lstStyle/>
          <a:p>
            <a:r>
              <a:rPr lang="en-US" sz="5600" b="1">
                <a:solidFill>
                  <a:srgbClr val="FFFFFF"/>
                </a:solidFill>
              </a:rPr>
              <a:t>Smart garbage monitoring system </a:t>
            </a:r>
          </a:p>
        </p:txBody>
      </p:sp>
      <p:sp>
        <p:nvSpPr>
          <p:cNvPr id="3" name="Subtitle 2">
            <a:extLst>
              <a:ext uri="{FF2B5EF4-FFF2-40B4-BE49-F238E27FC236}">
                <a16:creationId xmlns:a16="http://schemas.microsoft.com/office/drawing/2014/main" id="{8EC66A89-9E7A-4F83-9D8F-C7BF434ED51D}"/>
              </a:ext>
            </a:extLst>
          </p:cNvPr>
          <p:cNvSpPr>
            <a:spLocks noGrp="1"/>
          </p:cNvSpPr>
          <p:nvPr>
            <p:ph type="subTitle" idx="1"/>
          </p:nvPr>
        </p:nvSpPr>
        <p:spPr>
          <a:xfrm>
            <a:off x="7080738" y="3800209"/>
            <a:ext cx="4467792" cy="2410198"/>
          </a:xfrm>
        </p:spPr>
        <p:txBody>
          <a:bodyPr>
            <a:normAutofit/>
          </a:bodyPr>
          <a:lstStyle/>
          <a:p>
            <a:r>
              <a:rPr lang="en-US" b="1" dirty="0">
                <a:solidFill>
                  <a:srgbClr val="FFFFFF"/>
                </a:solidFill>
              </a:rPr>
              <a:t>Component Testing </a:t>
            </a:r>
          </a:p>
          <a:p>
            <a:r>
              <a:rPr lang="en-US" b="1" dirty="0">
                <a:solidFill>
                  <a:srgbClr val="FFFFFF"/>
                </a:solidFill>
              </a:rPr>
              <a:t>Submitted by </a:t>
            </a:r>
          </a:p>
          <a:p>
            <a:r>
              <a:rPr lang="en-US" b="1" dirty="0">
                <a:solidFill>
                  <a:srgbClr val="FFFFFF"/>
                </a:solidFill>
              </a:rPr>
              <a:t>Parth Patel (C0754250)</a:t>
            </a:r>
          </a:p>
        </p:txBody>
      </p:sp>
      <p:sp>
        <p:nvSpPr>
          <p:cNvPr id="23" name="Oval 22">
            <a:extLst>
              <a:ext uri="{FF2B5EF4-FFF2-40B4-BE49-F238E27FC236}">
                <a16:creationId xmlns:a16="http://schemas.microsoft.com/office/drawing/2014/main" id="{9EE6F773-742A-491A-9A00-A2A150DF50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4368" y="366810"/>
            <a:ext cx="6124381" cy="612438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Recycle">
            <a:extLst>
              <a:ext uri="{FF2B5EF4-FFF2-40B4-BE49-F238E27FC236}">
                <a16:creationId xmlns:a16="http://schemas.microsoft.com/office/drawing/2014/main" id="{C6D5E8BE-6530-4CE5-BBEB-68EAC764D4C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78572" y="1374798"/>
            <a:ext cx="4108404" cy="4108404"/>
          </a:xfrm>
          <a:custGeom>
            <a:avLst/>
            <a:gdLst/>
            <a:ahLst/>
            <a:cxnLst/>
            <a:rect l="l" t="t" r="r" b="b"/>
            <a:pathLst>
              <a:path w="4273177" h="4470400">
                <a:moveTo>
                  <a:pt x="75080" y="0"/>
                </a:moveTo>
                <a:lnTo>
                  <a:pt x="4198097" y="0"/>
                </a:lnTo>
                <a:cubicBezTo>
                  <a:pt x="4239563" y="0"/>
                  <a:pt x="4273177" y="33614"/>
                  <a:pt x="4273177" y="75080"/>
                </a:cubicBezTo>
                <a:lnTo>
                  <a:pt x="4273177" y="4395320"/>
                </a:lnTo>
                <a:cubicBezTo>
                  <a:pt x="4273177" y="4436786"/>
                  <a:pt x="4239563" y="4470400"/>
                  <a:pt x="4198097" y="4470400"/>
                </a:cubicBezTo>
                <a:lnTo>
                  <a:pt x="75080" y="4470400"/>
                </a:lnTo>
                <a:cubicBezTo>
                  <a:pt x="33614" y="4470400"/>
                  <a:pt x="0" y="4436786"/>
                  <a:pt x="0" y="4395320"/>
                </a:cubicBezTo>
                <a:lnTo>
                  <a:pt x="0" y="75080"/>
                </a:lnTo>
                <a:cubicBezTo>
                  <a:pt x="0" y="33614"/>
                  <a:pt x="33614" y="0"/>
                  <a:pt x="75080" y="0"/>
                </a:cubicBezTo>
                <a:close/>
              </a:path>
            </a:pathLst>
          </a:custGeom>
        </p:spPr>
      </p:pic>
    </p:spTree>
    <p:extLst>
      <p:ext uri="{BB962C8B-B14F-4D97-AF65-F5344CB8AC3E}">
        <p14:creationId xmlns:p14="http://schemas.microsoft.com/office/powerpoint/2010/main" val="21062760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D7D03296-BABA-47AD-A5D5-ED15672701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E0E1141-2EA5-4E0C-AC43-BD7B315A1332}"/>
              </a:ext>
            </a:extLst>
          </p:cNvPr>
          <p:cNvSpPr>
            <a:spLocks noGrp="1"/>
          </p:cNvSpPr>
          <p:nvPr>
            <p:ph type="title"/>
          </p:nvPr>
        </p:nvSpPr>
        <p:spPr>
          <a:xfrm>
            <a:off x="838200" y="226061"/>
            <a:ext cx="10515600" cy="1092050"/>
          </a:xfrm>
        </p:spPr>
        <p:txBody>
          <a:bodyPr vert="horz" lIns="91440" tIns="45720" rIns="91440" bIns="45720" rtlCol="0" anchor="b">
            <a:normAutofit/>
          </a:bodyPr>
          <a:lstStyle/>
          <a:p>
            <a:pPr algn="ctr"/>
            <a:r>
              <a:rPr lang="en-US" sz="5200" b="1"/>
              <a:t>Results :</a:t>
            </a:r>
            <a:r>
              <a:rPr lang="en-US" sz="5200"/>
              <a:t> </a:t>
            </a:r>
          </a:p>
        </p:txBody>
      </p:sp>
      <p:sp useBgFill="1">
        <p:nvSpPr>
          <p:cNvPr id="18" name="Rectangle 17">
            <a:extLst>
              <a:ext uri="{FF2B5EF4-FFF2-40B4-BE49-F238E27FC236}">
                <a16:creationId xmlns:a16="http://schemas.microsoft.com/office/drawing/2014/main" id="{284A8429-F65A-490D-96E4-1158D3E8A0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199" y="1396083"/>
            <a:ext cx="10515599" cy="822960"/>
          </a:xfrm>
          <a:prstGeom prst="rect">
            <a:avLst/>
          </a:prstGeom>
          <a:ln w="12700">
            <a:solidFill>
              <a:srgbClr val="DEDEDE"/>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id="{0F022291-A82B-4D23-A1E0-5F9BD68466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41136" y="1859832"/>
            <a:ext cx="109728"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pic>
        <p:nvPicPr>
          <p:cNvPr id="11" name="Picture 10" descr="A circuit board&#10;&#10;Description automatically generated">
            <a:extLst>
              <a:ext uri="{FF2B5EF4-FFF2-40B4-BE49-F238E27FC236}">
                <a16:creationId xmlns:a16="http://schemas.microsoft.com/office/drawing/2014/main" id="{9462FAAF-828F-44A4-902C-73D1A1A996F6}"/>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rot="16200000">
            <a:off x="1480782" y="1769102"/>
            <a:ext cx="3855495" cy="5140661"/>
          </a:xfrm>
          <a:prstGeom prst="rect">
            <a:avLst/>
          </a:prstGeom>
        </p:spPr>
      </p:pic>
      <p:pic>
        <p:nvPicPr>
          <p:cNvPr id="9" name="Content Placeholder 8" descr="A circuit board&#10;&#10;Description automatically generated">
            <a:extLst>
              <a:ext uri="{FF2B5EF4-FFF2-40B4-BE49-F238E27FC236}">
                <a16:creationId xmlns:a16="http://schemas.microsoft.com/office/drawing/2014/main" id="{FCFB82E1-0CC4-490D-8A88-5CADD9492727}"/>
              </a:ext>
            </a:extLst>
          </p:cNvPr>
          <p:cNvPicPr>
            <a:picLocks noGrp="1" noChangeAspect="1"/>
          </p:cNvPicPr>
          <p:nvPr>
            <p:ph idx="1"/>
          </p:nvPr>
        </p:nvPicPr>
        <p:blipFill rotWithShape="1">
          <a:blip r:embed="rId3" cstate="email">
            <a:extLst>
              <a:ext uri="{28A0092B-C50C-407E-A947-70E740481C1C}">
                <a14:useLocalDpi xmlns:a14="http://schemas.microsoft.com/office/drawing/2010/main"/>
              </a:ext>
            </a:extLst>
          </a:blip>
          <a:srcRect/>
          <a:stretch/>
        </p:blipFill>
        <p:spPr>
          <a:xfrm rot="16200000">
            <a:off x="6843531" y="1953268"/>
            <a:ext cx="3879878" cy="4772329"/>
          </a:xfrm>
          <a:prstGeom prst="rect">
            <a:avLst/>
          </a:prstGeom>
        </p:spPr>
      </p:pic>
    </p:spTree>
    <p:extLst>
      <p:ext uri="{BB962C8B-B14F-4D97-AF65-F5344CB8AC3E}">
        <p14:creationId xmlns:p14="http://schemas.microsoft.com/office/powerpoint/2010/main" val="2206203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2854001-B4AF-4E18-9D2E-33E37F97A8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BAE38F-8CA8-4277-8E18-6BCA4613C25D}"/>
              </a:ext>
            </a:extLst>
          </p:cNvPr>
          <p:cNvSpPr>
            <a:spLocks noGrp="1"/>
          </p:cNvSpPr>
          <p:nvPr>
            <p:ph type="title"/>
          </p:nvPr>
        </p:nvSpPr>
        <p:spPr>
          <a:xfrm>
            <a:off x="612648" y="1078992"/>
            <a:ext cx="6268770" cy="1536192"/>
          </a:xfrm>
        </p:spPr>
        <p:txBody>
          <a:bodyPr anchor="b">
            <a:normAutofit/>
          </a:bodyPr>
          <a:lstStyle/>
          <a:p>
            <a:r>
              <a:rPr lang="en-US" sz="3600" b="1"/>
              <a:t>ESP8266 Wi-Fi module testing using Arduino with ThingSpeak</a:t>
            </a:r>
          </a:p>
        </p:txBody>
      </p:sp>
      <p:sp>
        <p:nvSpPr>
          <p:cNvPr id="12" name="Rectangle 11">
            <a:extLst>
              <a:ext uri="{FF2B5EF4-FFF2-40B4-BE49-F238E27FC236}">
                <a16:creationId xmlns:a16="http://schemas.microsoft.com/office/drawing/2014/main" id="{8AEA628B-C8FF-4D0B-B111-F101F580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53202"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id="{42663BD0-064C-40FC-A331-F49FCA9536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8506" y="2935541"/>
            <a:ext cx="621792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041A2ABD-DA89-4809-A9EC-918EFA6F7224}"/>
              </a:ext>
            </a:extLst>
          </p:cNvPr>
          <p:cNvSpPr>
            <a:spLocks noGrp="1"/>
          </p:cNvSpPr>
          <p:nvPr>
            <p:ph idx="1"/>
          </p:nvPr>
        </p:nvSpPr>
        <p:spPr>
          <a:xfrm>
            <a:off x="639270" y="3355848"/>
            <a:ext cx="6244957" cy="2825496"/>
          </a:xfrm>
        </p:spPr>
        <p:txBody>
          <a:bodyPr>
            <a:normAutofit/>
          </a:bodyPr>
          <a:lstStyle/>
          <a:p>
            <a:r>
              <a:rPr lang="en-US" sz="1700">
                <a:effectLst/>
              </a:rPr>
              <a:t>ESP8266 </a:t>
            </a:r>
            <a:r>
              <a:rPr lang="en-US" sz="1700"/>
              <a:t>W</a:t>
            </a:r>
            <a:r>
              <a:rPr lang="en-US" sz="1700">
                <a:effectLst/>
              </a:rPr>
              <a:t>i-Fi module is low cost standalone wireless transceiver that can be used for end-point IoT developments.</a:t>
            </a:r>
          </a:p>
          <a:p>
            <a:r>
              <a:rPr lang="en-US" sz="1700">
                <a:effectLst/>
              </a:rPr>
              <a:t>ESP8266 </a:t>
            </a:r>
            <a:r>
              <a:rPr lang="en-US" sz="1700"/>
              <a:t>W</a:t>
            </a:r>
            <a:r>
              <a:rPr lang="en-US" sz="1700">
                <a:effectLst/>
              </a:rPr>
              <a:t>i-Fi module enables internet connectivity to embedded applications. It uses TCP/UDP communication protocol to connect with server/client.</a:t>
            </a:r>
          </a:p>
          <a:p>
            <a:r>
              <a:rPr lang="en-US" sz="1700">
                <a:effectLst/>
              </a:rPr>
              <a:t>To communicate with the ESP8266 wifi module, microcontroller needs to use set of AT commands. Microcontroller communicates with ESP8266-01 </a:t>
            </a:r>
            <a:r>
              <a:rPr lang="en-US" sz="1700"/>
              <a:t>W</a:t>
            </a:r>
            <a:r>
              <a:rPr lang="en-US" sz="1700">
                <a:effectLst/>
              </a:rPr>
              <a:t>i-Fi module using UART having specified Baud rate.</a:t>
            </a:r>
            <a:endParaRPr lang="en-US" sz="1700"/>
          </a:p>
        </p:txBody>
      </p:sp>
      <p:pic>
        <p:nvPicPr>
          <p:cNvPr id="5" name="Picture 4" descr="Graphical user interface, diagram&#10;&#10;Description automatically generated">
            <a:extLst>
              <a:ext uri="{FF2B5EF4-FFF2-40B4-BE49-F238E27FC236}">
                <a16:creationId xmlns:a16="http://schemas.microsoft.com/office/drawing/2014/main" id="{9243A74C-9E99-4729-9E4E-AEA0F20D88EA}"/>
              </a:ext>
            </a:extLst>
          </p:cNvPr>
          <p:cNvPicPr>
            <a:picLocks noChangeAspect="1"/>
          </p:cNvPicPr>
          <p:nvPr/>
        </p:nvPicPr>
        <p:blipFill rotWithShape="1">
          <a:blip r:embed="rId2">
            <a:extLst>
              <a:ext uri="{28A0092B-C50C-407E-A947-70E740481C1C}">
                <a14:useLocalDpi xmlns:a14="http://schemas.microsoft.com/office/drawing/2010/main" val="0"/>
              </a:ext>
            </a:extLst>
          </a:blip>
          <a:srcRect r="3185"/>
          <a:stretch/>
        </p:blipFill>
        <p:spPr>
          <a:xfrm rot="5400000">
            <a:off x="6371368" y="1403604"/>
            <a:ext cx="6217920" cy="4050792"/>
          </a:xfrm>
          <a:prstGeom prst="rect">
            <a:avLst/>
          </a:prstGeom>
        </p:spPr>
      </p:pic>
    </p:spTree>
    <p:extLst>
      <p:ext uri="{BB962C8B-B14F-4D97-AF65-F5344CB8AC3E}">
        <p14:creationId xmlns:p14="http://schemas.microsoft.com/office/powerpoint/2010/main" val="24050948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B86E2-920D-4A65-ADBD-7CCD75A078E7}"/>
              </a:ext>
            </a:extLst>
          </p:cNvPr>
          <p:cNvSpPr>
            <a:spLocks noGrp="1"/>
          </p:cNvSpPr>
          <p:nvPr>
            <p:ph type="title"/>
          </p:nvPr>
        </p:nvSpPr>
        <p:spPr/>
        <p:txBody>
          <a:bodyPr/>
          <a:lstStyle/>
          <a:p>
            <a:r>
              <a:rPr lang="en-US" b="1" dirty="0"/>
              <a:t>Schematic connection:</a:t>
            </a:r>
          </a:p>
        </p:txBody>
      </p:sp>
      <p:graphicFrame>
        <p:nvGraphicFramePr>
          <p:cNvPr id="7" name="Table 7">
            <a:extLst>
              <a:ext uri="{FF2B5EF4-FFF2-40B4-BE49-F238E27FC236}">
                <a16:creationId xmlns:a16="http://schemas.microsoft.com/office/drawing/2014/main" id="{55B32F90-710D-4826-9E00-824DF5875A05}"/>
              </a:ext>
            </a:extLst>
          </p:cNvPr>
          <p:cNvGraphicFramePr>
            <a:graphicFrameLocks noGrp="1"/>
          </p:cNvGraphicFramePr>
          <p:nvPr>
            <p:ph idx="1"/>
            <p:extLst>
              <p:ext uri="{D42A27DB-BD31-4B8C-83A1-F6EECF244321}">
                <p14:modId xmlns:p14="http://schemas.microsoft.com/office/powerpoint/2010/main" val="3786556445"/>
              </p:ext>
            </p:extLst>
          </p:nvPr>
        </p:nvGraphicFramePr>
        <p:xfrm>
          <a:off x="630315" y="2052734"/>
          <a:ext cx="4874748" cy="4250408"/>
        </p:xfrm>
        <a:graphic>
          <a:graphicData uri="http://schemas.openxmlformats.org/drawingml/2006/table">
            <a:tbl>
              <a:tblPr firstRow="1" bandRow="1">
                <a:tableStyleId>{5C22544A-7EE6-4342-B048-85BDC9FD1C3A}</a:tableStyleId>
              </a:tblPr>
              <a:tblGrid>
                <a:gridCol w="2437374">
                  <a:extLst>
                    <a:ext uri="{9D8B030D-6E8A-4147-A177-3AD203B41FA5}">
                      <a16:colId xmlns:a16="http://schemas.microsoft.com/office/drawing/2014/main" val="3929321877"/>
                    </a:ext>
                  </a:extLst>
                </a:gridCol>
                <a:gridCol w="2437374">
                  <a:extLst>
                    <a:ext uri="{9D8B030D-6E8A-4147-A177-3AD203B41FA5}">
                      <a16:colId xmlns:a16="http://schemas.microsoft.com/office/drawing/2014/main" val="3773274046"/>
                    </a:ext>
                  </a:extLst>
                </a:gridCol>
              </a:tblGrid>
              <a:tr h="531301">
                <a:tc>
                  <a:txBody>
                    <a:bodyPr/>
                    <a:lstStyle/>
                    <a:p>
                      <a:r>
                        <a:rPr lang="en-US" dirty="0"/>
                        <a:t>ESP8266</a:t>
                      </a:r>
                    </a:p>
                  </a:txBody>
                  <a:tcPr/>
                </a:tc>
                <a:tc>
                  <a:txBody>
                    <a:bodyPr/>
                    <a:lstStyle/>
                    <a:p>
                      <a:r>
                        <a:rPr lang="en-US" dirty="0"/>
                        <a:t>Arduino</a:t>
                      </a:r>
                    </a:p>
                  </a:txBody>
                  <a:tcPr/>
                </a:tc>
                <a:extLst>
                  <a:ext uri="{0D108BD9-81ED-4DB2-BD59-A6C34878D82A}">
                    <a16:rowId xmlns:a16="http://schemas.microsoft.com/office/drawing/2014/main" val="4185847392"/>
                  </a:ext>
                </a:extLst>
              </a:tr>
              <a:tr h="531301">
                <a:tc>
                  <a:txBody>
                    <a:bodyPr/>
                    <a:lstStyle/>
                    <a:p>
                      <a:r>
                        <a:rPr lang="en-US" dirty="0"/>
                        <a:t>RX</a:t>
                      </a:r>
                    </a:p>
                  </a:txBody>
                  <a:tcPr/>
                </a:tc>
                <a:tc>
                  <a:txBody>
                    <a:bodyPr/>
                    <a:lstStyle/>
                    <a:p>
                      <a:r>
                        <a:rPr lang="en-US" dirty="0"/>
                        <a:t>RX</a:t>
                      </a:r>
                    </a:p>
                  </a:txBody>
                  <a:tcPr/>
                </a:tc>
                <a:extLst>
                  <a:ext uri="{0D108BD9-81ED-4DB2-BD59-A6C34878D82A}">
                    <a16:rowId xmlns:a16="http://schemas.microsoft.com/office/drawing/2014/main" val="3228757516"/>
                  </a:ext>
                </a:extLst>
              </a:tr>
              <a:tr h="531301">
                <a:tc>
                  <a:txBody>
                    <a:bodyPr/>
                    <a:lstStyle/>
                    <a:p>
                      <a:r>
                        <a:rPr lang="en-US" dirty="0"/>
                        <a:t>TX</a:t>
                      </a:r>
                    </a:p>
                  </a:txBody>
                  <a:tcPr/>
                </a:tc>
                <a:tc>
                  <a:txBody>
                    <a:bodyPr/>
                    <a:lstStyle/>
                    <a:p>
                      <a:r>
                        <a:rPr lang="en-US" dirty="0"/>
                        <a:t>TX</a:t>
                      </a:r>
                    </a:p>
                  </a:txBody>
                  <a:tcPr/>
                </a:tc>
                <a:extLst>
                  <a:ext uri="{0D108BD9-81ED-4DB2-BD59-A6C34878D82A}">
                    <a16:rowId xmlns:a16="http://schemas.microsoft.com/office/drawing/2014/main" val="2116033142"/>
                  </a:ext>
                </a:extLst>
              </a:tr>
              <a:tr h="531301">
                <a:tc>
                  <a:txBody>
                    <a:bodyPr/>
                    <a:lstStyle/>
                    <a:p>
                      <a:r>
                        <a:rPr lang="en-US" dirty="0"/>
                        <a:t>GND</a:t>
                      </a:r>
                    </a:p>
                  </a:txBody>
                  <a:tcPr/>
                </a:tc>
                <a:tc>
                  <a:txBody>
                    <a:bodyPr/>
                    <a:lstStyle/>
                    <a:p>
                      <a:r>
                        <a:rPr lang="en-US" dirty="0"/>
                        <a:t>GND</a:t>
                      </a:r>
                    </a:p>
                  </a:txBody>
                  <a:tcPr/>
                </a:tc>
                <a:extLst>
                  <a:ext uri="{0D108BD9-81ED-4DB2-BD59-A6C34878D82A}">
                    <a16:rowId xmlns:a16="http://schemas.microsoft.com/office/drawing/2014/main" val="2019336913"/>
                  </a:ext>
                </a:extLst>
              </a:tr>
              <a:tr h="531301">
                <a:tc>
                  <a:txBody>
                    <a:bodyPr/>
                    <a:lstStyle/>
                    <a:p>
                      <a:r>
                        <a:rPr lang="en-US" dirty="0"/>
                        <a:t>VCC</a:t>
                      </a:r>
                    </a:p>
                  </a:txBody>
                  <a:tcPr/>
                </a:tc>
                <a:tc>
                  <a:txBody>
                    <a:bodyPr/>
                    <a:lstStyle/>
                    <a:p>
                      <a:r>
                        <a:rPr lang="en-US" dirty="0"/>
                        <a:t>3.3 V</a:t>
                      </a:r>
                    </a:p>
                  </a:txBody>
                  <a:tcPr/>
                </a:tc>
                <a:extLst>
                  <a:ext uri="{0D108BD9-81ED-4DB2-BD59-A6C34878D82A}">
                    <a16:rowId xmlns:a16="http://schemas.microsoft.com/office/drawing/2014/main" val="1702037836"/>
                  </a:ext>
                </a:extLst>
              </a:tr>
              <a:tr h="531301">
                <a:tc>
                  <a:txBody>
                    <a:bodyPr/>
                    <a:lstStyle/>
                    <a:p>
                      <a:r>
                        <a:rPr lang="en-US" dirty="0"/>
                        <a:t>EN</a:t>
                      </a:r>
                    </a:p>
                  </a:txBody>
                  <a:tcPr/>
                </a:tc>
                <a:tc>
                  <a:txBody>
                    <a:bodyPr/>
                    <a:lstStyle/>
                    <a:p>
                      <a:r>
                        <a:rPr lang="en-US" dirty="0"/>
                        <a:t>3.3 V</a:t>
                      </a:r>
                    </a:p>
                  </a:txBody>
                  <a:tcPr/>
                </a:tc>
                <a:extLst>
                  <a:ext uri="{0D108BD9-81ED-4DB2-BD59-A6C34878D82A}">
                    <a16:rowId xmlns:a16="http://schemas.microsoft.com/office/drawing/2014/main" val="57565304"/>
                  </a:ext>
                </a:extLst>
              </a:tr>
              <a:tr h="531301">
                <a:tc>
                  <a:txBody>
                    <a:bodyPr/>
                    <a:lstStyle/>
                    <a:p>
                      <a:r>
                        <a:rPr lang="en-US" dirty="0"/>
                        <a:t>GPIO 0</a:t>
                      </a:r>
                    </a:p>
                  </a:txBody>
                  <a:tcPr/>
                </a:tc>
                <a:tc>
                  <a:txBody>
                    <a:bodyPr/>
                    <a:lstStyle/>
                    <a:p>
                      <a:r>
                        <a:rPr lang="en-US" dirty="0"/>
                        <a:t>NONE</a:t>
                      </a:r>
                    </a:p>
                  </a:txBody>
                  <a:tcPr/>
                </a:tc>
                <a:extLst>
                  <a:ext uri="{0D108BD9-81ED-4DB2-BD59-A6C34878D82A}">
                    <a16:rowId xmlns:a16="http://schemas.microsoft.com/office/drawing/2014/main" val="2291851448"/>
                  </a:ext>
                </a:extLst>
              </a:tr>
              <a:tr h="531301">
                <a:tc>
                  <a:txBody>
                    <a:bodyPr/>
                    <a:lstStyle/>
                    <a:p>
                      <a:r>
                        <a:rPr lang="en-US" dirty="0"/>
                        <a:t>GPIO 2</a:t>
                      </a:r>
                    </a:p>
                  </a:txBody>
                  <a:tcPr/>
                </a:tc>
                <a:tc>
                  <a:txBody>
                    <a:bodyPr/>
                    <a:lstStyle/>
                    <a:p>
                      <a:r>
                        <a:rPr lang="en-US" dirty="0"/>
                        <a:t>NONE</a:t>
                      </a:r>
                    </a:p>
                  </a:txBody>
                  <a:tcPr/>
                </a:tc>
                <a:extLst>
                  <a:ext uri="{0D108BD9-81ED-4DB2-BD59-A6C34878D82A}">
                    <a16:rowId xmlns:a16="http://schemas.microsoft.com/office/drawing/2014/main" val="2529760872"/>
                  </a:ext>
                </a:extLst>
              </a:tr>
            </a:tbl>
          </a:graphicData>
        </a:graphic>
      </p:graphicFrame>
      <p:pic>
        <p:nvPicPr>
          <p:cNvPr id="9" name="Picture 8" descr="A circuit board&#10;&#10;Description automatically generated">
            <a:extLst>
              <a:ext uri="{FF2B5EF4-FFF2-40B4-BE49-F238E27FC236}">
                <a16:creationId xmlns:a16="http://schemas.microsoft.com/office/drawing/2014/main" id="{32309B37-0734-4BC8-9884-6484473127E3}"/>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625483" y="2052734"/>
            <a:ext cx="5667211" cy="4250408"/>
          </a:xfrm>
          <a:prstGeom prst="rect">
            <a:avLst/>
          </a:prstGeom>
        </p:spPr>
      </p:pic>
    </p:spTree>
    <p:extLst>
      <p:ext uri="{BB962C8B-B14F-4D97-AF65-F5344CB8AC3E}">
        <p14:creationId xmlns:p14="http://schemas.microsoft.com/office/powerpoint/2010/main" val="37139540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12">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5" name="Rectangle 14">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63D6620-3C45-4EC3-82E2-8A5696E8821D}"/>
              </a:ext>
            </a:extLst>
          </p:cNvPr>
          <p:cNvSpPr>
            <a:spLocks noGrp="1"/>
          </p:cNvSpPr>
          <p:nvPr>
            <p:ph type="title"/>
          </p:nvPr>
        </p:nvSpPr>
        <p:spPr>
          <a:xfrm>
            <a:off x="1115568" y="548640"/>
            <a:ext cx="10168128" cy="1179576"/>
          </a:xfrm>
        </p:spPr>
        <p:txBody>
          <a:bodyPr>
            <a:normAutofit/>
          </a:bodyPr>
          <a:lstStyle/>
          <a:p>
            <a:r>
              <a:rPr lang="en-US" sz="4000" b="1"/>
              <a:t>Setting up ThingSpeak  : </a:t>
            </a:r>
          </a:p>
        </p:txBody>
      </p:sp>
      <p:sp>
        <p:nvSpPr>
          <p:cNvPr id="17" name="Rectangle 16">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84AE628B-6C28-489E-BCFA-1D61A6890D0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a:stretch/>
        </p:blipFill>
        <p:spPr>
          <a:xfrm>
            <a:off x="908304" y="2478024"/>
            <a:ext cx="6009855" cy="3694176"/>
          </a:xfrm>
          <a:prstGeom prst="rect">
            <a:avLst/>
          </a:prstGeom>
        </p:spPr>
      </p:pic>
      <p:sp>
        <p:nvSpPr>
          <p:cNvPr id="3" name="Content Placeholder 2">
            <a:extLst>
              <a:ext uri="{FF2B5EF4-FFF2-40B4-BE49-F238E27FC236}">
                <a16:creationId xmlns:a16="http://schemas.microsoft.com/office/drawing/2014/main" id="{A1CCF211-1F9A-496C-AC9E-30C9E1AF46D1}"/>
              </a:ext>
            </a:extLst>
          </p:cNvPr>
          <p:cNvSpPr>
            <a:spLocks noGrp="1"/>
          </p:cNvSpPr>
          <p:nvPr>
            <p:ph idx="1"/>
          </p:nvPr>
        </p:nvSpPr>
        <p:spPr>
          <a:xfrm>
            <a:off x="7411453" y="2478024"/>
            <a:ext cx="3872243" cy="3694176"/>
          </a:xfrm>
        </p:spPr>
        <p:txBody>
          <a:bodyPr anchor="ctr">
            <a:normAutofit/>
          </a:bodyPr>
          <a:lstStyle/>
          <a:p>
            <a:r>
              <a:rPr lang="en-US" sz="1800">
                <a:effectLst/>
              </a:rPr>
              <a:t>Thingspeak is an open IOT platform where anyone can visualize and analyze live data from their sensor devices. Also, we can perform data analysis on data posted by remote devices. </a:t>
            </a:r>
            <a:endParaRPr lang="en-US" sz="1800"/>
          </a:p>
          <a:p>
            <a:r>
              <a:rPr lang="en-US" sz="1800"/>
              <a:t>Create an account on ThingSpeak</a:t>
            </a:r>
          </a:p>
          <a:p>
            <a:r>
              <a:rPr lang="en-US" sz="1800"/>
              <a:t>Create a new channel with one field label</a:t>
            </a:r>
          </a:p>
          <a:p>
            <a:r>
              <a:rPr lang="en-US" sz="1800"/>
              <a:t>Get the API key </a:t>
            </a:r>
          </a:p>
        </p:txBody>
      </p:sp>
    </p:spTree>
    <p:extLst>
      <p:ext uri="{BB962C8B-B14F-4D97-AF65-F5344CB8AC3E}">
        <p14:creationId xmlns:p14="http://schemas.microsoft.com/office/powerpoint/2010/main" val="17291834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5D423-6D67-445C-98B2-78FB25CE46CF}"/>
              </a:ext>
            </a:extLst>
          </p:cNvPr>
          <p:cNvSpPr>
            <a:spLocks noGrp="1"/>
          </p:cNvSpPr>
          <p:nvPr>
            <p:ph type="title"/>
          </p:nvPr>
        </p:nvSpPr>
        <p:spPr/>
        <p:txBody>
          <a:bodyPr/>
          <a:lstStyle/>
          <a:p>
            <a:r>
              <a:rPr lang="en-US" b="1" dirty="0"/>
              <a:t>Testing code  </a:t>
            </a:r>
          </a:p>
        </p:txBody>
      </p:sp>
      <p:pic>
        <p:nvPicPr>
          <p:cNvPr id="4" name="Picture 3">
            <a:extLst>
              <a:ext uri="{FF2B5EF4-FFF2-40B4-BE49-F238E27FC236}">
                <a16:creationId xmlns:a16="http://schemas.microsoft.com/office/drawing/2014/main" id="{316CF0D1-EF2E-4E90-BC0F-6221D6336913}"/>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l="-2"/>
          <a:stretch/>
        </p:blipFill>
        <p:spPr>
          <a:xfrm>
            <a:off x="1257300" y="1451418"/>
            <a:ext cx="8172450" cy="5282758"/>
          </a:xfrm>
          <a:prstGeom prst="rect">
            <a:avLst/>
          </a:prstGeom>
        </p:spPr>
      </p:pic>
    </p:spTree>
    <p:extLst>
      <p:ext uri="{BB962C8B-B14F-4D97-AF65-F5344CB8AC3E}">
        <p14:creationId xmlns:p14="http://schemas.microsoft.com/office/powerpoint/2010/main" val="24071015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52B8C-76E3-4B71-AAEA-E11DD3C25D68}"/>
              </a:ext>
            </a:extLst>
          </p:cNvPr>
          <p:cNvSpPr>
            <a:spLocks noGrp="1"/>
          </p:cNvSpPr>
          <p:nvPr>
            <p:ph type="title"/>
          </p:nvPr>
        </p:nvSpPr>
        <p:spPr>
          <a:xfrm>
            <a:off x="838200" y="42862"/>
            <a:ext cx="10515600" cy="1325563"/>
          </a:xfrm>
        </p:spPr>
        <p:txBody>
          <a:bodyPr/>
          <a:lstStyle/>
          <a:p>
            <a:r>
              <a:rPr lang="en-US" b="1" dirty="0"/>
              <a:t>Results</a:t>
            </a:r>
            <a:r>
              <a:rPr lang="en-US" dirty="0"/>
              <a:t> </a:t>
            </a:r>
          </a:p>
        </p:txBody>
      </p:sp>
      <p:pic>
        <p:nvPicPr>
          <p:cNvPr id="4" name="Content Placeholder 3">
            <a:extLst>
              <a:ext uri="{FF2B5EF4-FFF2-40B4-BE49-F238E27FC236}">
                <a16:creationId xmlns:a16="http://schemas.microsoft.com/office/drawing/2014/main" id="{2DC697ED-3BC2-4F11-999B-EB485AF19273}"/>
              </a:ext>
            </a:extLst>
          </p:cNvPr>
          <p:cNvPicPr>
            <a:picLocks noGrp="1"/>
          </p:cNvPicPr>
          <p:nvPr>
            <p:ph idx="1"/>
          </p:nvPr>
        </p:nvPicPr>
        <p:blipFill>
          <a:blip r:embed="rId2" cstate="email">
            <a:extLst>
              <a:ext uri="{28A0092B-C50C-407E-A947-70E740481C1C}">
                <a14:useLocalDpi xmlns:a14="http://schemas.microsoft.com/office/drawing/2010/main"/>
              </a:ext>
            </a:extLst>
          </a:blip>
          <a:stretch>
            <a:fillRect/>
          </a:stretch>
        </p:blipFill>
        <p:spPr>
          <a:xfrm>
            <a:off x="1094669" y="1177925"/>
            <a:ext cx="10259131" cy="5489575"/>
          </a:xfrm>
          <a:prstGeom prst="rect">
            <a:avLst/>
          </a:prstGeom>
        </p:spPr>
      </p:pic>
    </p:spTree>
    <p:extLst>
      <p:ext uri="{BB962C8B-B14F-4D97-AF65-F5344CB8AC3E}">
        <p14:creationId xmlns:p14="http://schemas.microsoft.com/office/powerpoint/2010/main" val="110856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DC10E9AC-88A4-4E43-AB56-7CCA4CACA407}"/>
              </a:ext>
            </a:extLst>
          </p:cNvPr>
          <p:cNvSpPr>
            <a:spLocks noGrp="1"/>
          </p:cNvSpPr>
          <p:nvPr>
            <p:ph type="title"/>
          </p:nvPr>
        </p:nvSpPr>
        <p:spPr>
          <a:xfrm>
            <a:off x="6094105" y="802955"/>
            <a:ext cx="4977976" cy="1454051"/>
          </a:xfrm>
        </p:spPr>
        <p:txBody>
          <a:bodyPr>
            <a:normAutofit/>
          </a:bodyPr>
          <a:lstStyle/>
          <a:p>
            <a:r>
              <a:rPr lang="en-US" b="1">
                <a:solidFill>
                  <a:srgbClr val="000000"/>
                </a:solidFill>
                <a:latin typeface="Times New Roman" panose="02020603050405020304" pitchFamily="18" charset="0"/>
                <a:cs typeface="Times New Roman" panose="02020603050405020304" pitchFamily="18" charset="0"/>
              </a:rPr>
              <a:t>Testing of SIM800L GSM module :</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circuit board&#10;&#10;Description automatically generated">
            <a:extLst>
              <a:ext uri="{FF2B5EF4-FFF2-40B4-BE49-F238E27FC236}">
                <a16:creationId xmlns:a16="http://schemas.microsoft.com/office/drawing/2014/main" id="{FDDF1095-49CE-4155-AAA7-A58D74E0BC9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3094" y="2552457"/>
            <a:ext cx="4275819" cy="1753085"/>
          </a:xfrm>
          <a:prstGeom prst="rect">
            <a:avLst/>
          </a:prstGeom>
        </p:spPr>
      </p:pic>
      <p:sp>
        <p:nvSpPr>
          <p:cNvPr id="3" name="Content Placeholder 2">
            <a:extLst>
              <a:ext uri="{FF2B5EF4-FFF2-40B4-BE49-F238E27FC236}">
                <a16:creationId xmlns:a16="http://schemas.microsoft.com/office/drawing/2014/main" id="{DD2D1986-5632-4DE6-ABAF-808DD4BF5452}"/>
              </a:ext>
            </a:extLst>
          </p:cNvPr>
          <p:cNvSpPr>
            <a:spLocks noGrp="1"/>
          </p:cNvSpPr>
          <p:nvPr>
            <p:ph idx="1"/>
          </p:nvPr>
        </p:nvSpPr>
        <p:spPr>
          <a:xfrm>
            <a:off x="6090574" y="2421682"/>
            <a:ext cx="4977578" cy="3639289"/>
          </a:xfrm>
        </p:spPr>
        <p:txBody>
          <a:bodyPr anchor="ctr">
            <a:normAutofit/>
          </a:bodyPr>
          <a:lstStyle/>
          <a:p>
            <a:r>
              <a:rPr lang="en-US" sz="1900">
                <a:solidFill>
                  <a:srgbClr val="000000"/>
                </a:solidFill>
                <a:latin typeface="Times New Roman" panose="02020603050405020304" pitchFamily="18" charset="0"/>
                <a:cs typeface="Times New Roman" panose="02020603050405020304" pitchFamily="18" charset="0"/>
              </a:rPr>
              <a:t>SIM800L GSM/GPRS module is a miniature GSM modem, which can be integrated into a great number of IoT projects. We can use this module to accomplish almost anything a normal cell phone can; SMS text messages, Make or receive phone calls, connecting to internet through GPRS, TCP/IP, and more..</a:t>
            </a:r>
          </a:p>
          <a:p>
            <a:r>
              <a:rPr lang="en-US" sz="1900">
                <a:solidFill>
                  <a:srgbClr val="000000"/>
                </a:solidFill>
                <a:latin typeface="Times New Roman" panose="02020603050405020304" pitchFamily="18" charset="0"/>
                <a:cs typeface="Times New Roman" panose="02020603050405020304" pitchFamily="18" charset="0"/>
              </a:rPr>
              <a:t>The module needs an external antenna to connect to a network. The module usually comes with a Helical Antenna and solders directly to NET pin on PCB. The board also has a U.FL connector facility in case you want to keep the antenna away from the board.</a:t>
            </a:r>
          </a:p>
        </p:txBody>
      </p:sp>
    </p:spTree>
    <p:extLst>
      <p:ext uri="{BB962C8B-B14F-4D97-AF65-F5344CB8AC3E}">
        <p14:creationId xmlns:p14="http://schemas.microsoft.com/office/powerpoint/2010/main" val="218346523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60B0EFB-53ED-4F35-B05D-F658EA021C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7" name="Picture 6">
            <a:extLst>
              <a:ext uri="{FF2B5EF4-FFF2-40B4-BE49-F238E27FC236}">
                <a16:creationId xmlns:a16="http://schemas.microsoft.com/office/drawing/2014/main" id="{653D9F95-C34D-411E-81AB-BFA926BA1721}"/>
              </a:ext>
            </a:extLst>
          </p:cNvPr>
          <p:cNvPicPr>
            <a:picLocks noChangeAspect="1"/>
          </p:cNvPicPr>
          <p:nvPr/>
        </p:nvPicPr>
        <p:blipFill rotWithShape="1">
          <a:blip r:embed="rId2"/>
          <a:srcRect t="3987" r="-2" b="-2"/>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14" name="Arc 13">
            <a:extLst>
              <a:ext uri="{FF2B5EF4-FFF2-40B4-BE49-F238E27FC236}">
                <a16:creationId xmlns:a16="http://schemas.microsoft.com/office/drawing/2014/main" id="{835EF3DD-7D43-4A27-8967-A92FD8CC93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73531" y="407987"/>
            <a:ext cx="2987899" cy="2987899"/>
          </a:xfrm>
          <a:prstGeom prst="arc">
            <a:avLst>
              <a:gd name="adj1" fmla="val 16200000"/>
              <a:gd name="adj2" fmla="val 256372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6" name="Content Placeholder 5">
            <a:extLst>
              <a:ext uri="{FF2B5EF4-FFF2-40B4-BE49-F238E27FC236}">
                <a16:creationId xmlns:a16="http://schemas.microsoft.com/office/drawing/2014/main" id="{2413B47A-9D8A-42A4-89E9-CFC97D7CE8B5}"/>
              </a:ext>
            </a:extLst>
          </p:cNvPr>
          <p:cNvSpPr>
            <a:spLocks noGrp="1"/>
          </p:cNvSpPr>
          <p:nvPr>
            <p:ph idx="1"/>
          </p:nvPr>
        </p:nvSpPr>
        <p:spPr>
          <a:xfrm>
            <a:off x="5196840" y="1036320"/>
            <a:ext cx="6309360" cy="5183505"/>
          </a:xfrm>
        </p:spPr>
        <p:txBody>
          <a:bodyPr>
            <a:normAutofit/>
          </a:bodyPr>
          <a:lstStyle/>
          <a:p>
            <a:r>
              <a:rPr lang="en-US" sz="2400" dirty="0">
                <a:latin typeface="Times New Roman" panose="02020603050405020304" pitchFamily="18" charset="0"/>
                <a:cs typeface="Times New Roman" panose="02020603050405020304" pitchFamily="18" charset="0"/>
              </a:rPr>
              <a:t>Supports Quad-band : GSM850, EGSM900, DCS1800 and PCS1900</a:t>
            </a:r>
          </a:p>
          <a:p>
            <a:r>
              <a:rPr lang="en-US" sz="2400" dirty="0">
                <a:latin typeface="Times New Roman" panose="02020603050405020304" pitchFamily="18" charset="0"/>
                <a:cs typeface="Times New Roman" panose="02020603050405020304" pitchFamily="18" charset="0"/>
              </a:rPr>
              <a:t>Connect onto any global GSM network with any 2G SIM</a:t>
            </a:r>
          </a:p>
          <a:p>
            <a:r>
              <a:rPr lang="en-US" sz="2400" dirty="0">
                <a:latin typeface="Times New Roman" panose="02020603050405020304" pitchFamily="18" charset="0"/>
                <a:cs typeface="Times New Roman" panose="02020603050405020304" pitchFamily="18" charset="0"/>
              </a:rPr>
              <a:t>Make and receive voice calls using an external 8Ω speaker &amp; electret microphone</a:t>
            </a:r>
          </a:p>
          <a:p>
            <a:r>
              <a:rPr lang="en-US" sz="2400" dirty="0">
                <a:latin typeface="Times New Roman" panose="02020603050405020304" pitchFamily="18" charset="0"/>
                <a:cs typeface="Times New Roman" panose="02020603050405020304" pitchFamily="18" charset="0"/>
              </a:rPr>
              <a:t>Send and receive SMS messages</a:t>
            </a:r>
          </a:p>
          <a:p>
            <a:r>
              <a:rPr lang="en-US" sz="2400" dirty="0">
                <a:latin typeface="Times New Roman" panose="02020603050405020304" pitchFamily="18" charset="0"/>
                <a:cs typeface="Times New Roman" panose="02020603050405020304" pitchFamily="18" charset="0"/>
              </a:rPr>
              <a:t>Send and receive GPRS data</a:t>
            </a:r>
          </a:p>
          <a:p>
            <a:r>
              <a:rPr lang="en-US" sz="2400" dirty="0">
                <a:latin typeface="Times New Roman" panose="02020603050405020304" pitchFamily="18" charset="0"/>
                <a:cs typeface="Times New Roman" panose="02020603050405020304" pitchFamily="18" charset="0"/>
              </a:rPr>
              <a:t>Scan and receive FM radio broadcasts</a:t>
            </a:r>
          </a:p>
          <a:p>
            <a:r>
              <a:rPr lang="en-US" sz="2400" dirty="0">
                <a:latin typeface="Times New Roman" panose="02020603050405020304" pitchFamily="18" charset="0"/>
                <a:cs typeface="Times New Roman" panose="02020603050405020304" pitchFamily="18" charset="0"/>
              </a:rPr>
              <a:t>Serial-based AT Command Set</a:t>
            </a:r>
          </a:p>
          <a:p>
            <a:r>
              <a:rPr lang="en-US" sz="2400" dirty="0">
                <a:latin typeface="Times New Roman" panose="02020603050405020304" pitchFamily="18" charset="0"/>
                <a:cs typeface="Times New Roman" panose="02020603050405020304" pitchFamily="18" charset="0"/>
              </a:rPr>
              <a:t>FL connectors for cell antennae</a:t>
            </a:r>
          </a:p>
          <a:p>
            <a:r>
              <a:rPr lang="en-US" sz="2400" dirty="0">
                <a:latin typeface="Times New Roman" panose="02020603050405020304" pitchFamily="18" charset="0"/>
                <a:cs typeface="Times New Roman" panose="02020603050405020304" pitchFamily="18" charset="0"/>
              </a:rPr>
              <a:t>Accepts Micro SIM Card</a:t>
            </a:r>
          </a:p>
        </p:txBody>
      </p:sp>
    </p:spTree>
    <p:extLst>
      <p:ext uri="{BB962C8B-B14F-4D97-AF65-F5344CB8AC3E}">
        <p14:creationId xmlns:p14="http://schemas.microsoft.com/office/powerpoint/2010/main" val="26354059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2"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3"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2D058DB-553D-4905-90CE-325BA7657ED8}"/>
              </a:ext>
            </a:extLst>
          </p:cNvPr>
          <p:cNvSpPr>
            <a:spLocks noGrp="1"/>
          </p:cNvSpPr>
          <p:nvPr>
            <p:ph type="title"/>
          </p:nvPr>
        </p:nvSpPr>
        <p:spPr>
          <a:xfrm>
            <a:off x="6094105" y="802955"/>
            <a:ext cx="4977976" cy="1454051"/>
          </a:xfrm>
        </p:spPr>
        <p:txBody>
          <a:bodyPr>
            <a:normAutofit/>
          </a:bodyPr>
          <a:lstStyle/>
          <a:p>
            <a:r>
              <a:rPr lang="en-US" b="1">
                <a:solidFill>
                  <a:srgbClr val="000000"/>
                </a:solidFill>
                <a:latin typeface="Times New Roman" panose="02020603050405020304" pitchFamily="18" charset="0"/>
                <a:cs typeface="Times New Roman" panose="02020603050405020304" pitchFamily="18" charset="0"/>
              </a:rPr>
              <a:t>LED indication : </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Streetlight">
            <a:extLst>
              <a:ext uri="{FF2B5EF4-FFF2-40B4-BE49-F238E27FC236}">
                <a16:creationId xmlns:a16="http://schemas.microsoft.com/office/drawing/2014/main" id="{0DDF2A35-39D7-41F5-8BA8-76CC6CE00A81}"/>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450254" y="1629089"/>
            <a:ext cx="3620021" cy="3620021"/>
          </a:xfrm>
          <a:prstGeom prst="rect">
            <a:avLst/>
          </a:prstGeom>
        </p:spPr>
      </p:pic>
      <p:sp>
        <p:nvSpPr>
          <p:cNvPr id="3" name="Content Placeholder 2">
            <a:extLst>
              <a:ext uri="{FF2B5EF4-FFF2-40B4-BE49-F238E27FC236}">
                <a16:creationId xmlns:a16="http://schemas.microsoft.com/office/drawing/2014/main" id="{726AA8EA-76F9-479A-9F12-1BAED2715DAB}"/>
              </a:ext>
            </a:extLst>
          </p:cNvPr>
          <p:cNvSpPr>
            <a:spLocks noGrp="1"/>
          </p:cNvSpPr>
          <p:nvPr>
            <p:ph idx="1"/>
          </p:nvPr>
        </p:nvSpPr>
        <p:spPr>
          <a:xfrm>
            <a:off x="6065129" y="2167367"/>
            <a:ext cx="5651172" cy="3887678"/>
          </a:xfrm>
        </p:spPr>
        <p:txBody>
          <a:bodyPr anchor="ctr">
            <a:normAutofit fontScale="92500" lnSpcReduction="10000"/>
          </a:bodyPr>
          <a:lstStyle/>
          <a:p>
            <a:pPr algn="just"/>
            <a:r>
              <a:rPr lang="en-US" sz="2400" dirty="0">
                <a:solidFill>
                  <a:srgbClr val="000000"/>
                </a:solidFill>
                <a:latin typeface="Times New Roman" panose="02020603050405020304" pitchFamily="18" charset="0"/>
                <a:cs typeface="Times New Roman" panose="02020603050405020304" pitchFamily="18" charset="0"/>
              </a:rPr>
              <a:t>There is an LED on the top right side of the SIM800L Cellular Module which indicates the status of your cellular network. It’ll blink at various rates to show what state it’s in. </a:t>
            </a:r>
          </a:p>
          <a:p>
            <a:pPr algn="just"/>
            <a:r>
              <a:rPr lang="en-US" sz="2400" dirty="0">
                <a:solidFill>
                  <a:srgbClr val="000000"/>
                </a:solidFill>
                <a:latin typeface="Times New Roman" panose="02020603050405020304" pitchFamily="18" charset="0"/>
                <a:cs typeface="Times New Roman" panose="02020603050405020304" pitchFamily="18" charset="0"/>
              </a:rPr>
              <a:t>Blink every 1 sec : The module is running but hasn’t made connection to the cellular network yet.</a:t>
            </a:r>
          </a:p>
          <a:p>
            <a:pPr algn="just"/>
            <a:r>
              <a:rPr lang="en-US" sz="2400" dirty="0">
                <a:solidFill>
                  <a:srgbClr val="000000"/>
                </a:solidFill>
                <a:latin typeface="Times New Roman" panose="02020603050405020304" pitchFamily="18" charset="0"/>
                <a:cs typeface="Times New Roman" panose="02020603050405020304" pitchFamily="18" charset="0"/>
              </a:rPr>
              <a:t>Blink every 2 sec : The GPRS data connection you requested is active.</a:t>
            </a:r>
          </a:p>
          <a:p>
            <a:pPr algn="just"/>
            <a:r>
              <a:rPr lang="en-US" sz="2400" dirty="0">
                <a:solidFill>
                  <a:srgbClr val="000000"/>
                </a:solidFill>
                <a:latin typeface="Times New Roman" panose="02020603050405020304" pitchFamily="18" charset="0"/>
                <a:cs typeface="Times New Roman" panose="02020603050405020304" pitchFamily="18" charset="0"/>
              </a:rPr>
              <a:t>Blink every 3 sec : The module has made contact with the cellular network &amp; can send/receive voice and SMS.</a:t>
            </a:r>
          </a:p>
          <a:p>
            <a:endParaRPr lang="en-US" sz="1900" dirty="0">
              <a:solidFill>
                <a:srgbClr val="000000"/>
              </a:solidFill>
            </a:endParaRPr>
          </a:p>
        </p:txBody>
      </p:sp>
    </p:spTree>
    <p:extLst>
      <p:ext uri="{BB962C8B-B14F-4D97-AF65-F5344CB8AC3E}">
        <p14:creationId xmlns:p14="http://schemas.microsoft.com/office/powerpoint/2010/main" val="20030497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4"/>
              </a:gs>
              <a:gs pos="25000">
                <a:schemeClr val="accent4"/>
              </a:gs>
              <a:gs pos="94000">
                <a:schemeClr val="accent2"/>
              </a:gs>
              <a:gs pos="100000">
                <a:schemeClr val="accent2"/>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1617FBC-C649-40F9-8EB8-E5D412DFF5DB}"/>
              </a:ext>
            </a:extLst>
          </p:cNvPr>
          <p:cNvSpPr>
            <a:spLocks noGrp="1"/>
          </p:cNvSpPr>
          <p:nvPr>
            <p:ph type="title"/>
          </p:nvPr>
        </p:nvSpPr>
        <p:spPr>
          <a:xfrm>
            <a:off x="5450691" y="273979"/>
            <a:ext cx="4977976" cy="1454051"/>
          </a:xfrm>
        </p:spPr>
        <p:txBody>
          <a:bodyPr>
            <a:normAutofit/>
          </a:bodyPr>
          <a:lstStyle/>
          <a:p>
            <a:r>
              <a:rPr lang="en-US" b="1" dirty="0">
                <a:solidFill>
                  <a:srgbClr val="000000"/>
                </a:solidFill>
                <a:latin typeface="Times New Roman" panose="02020603050405020304" pitchFamily="18" charset="0"/>
                <a:cs typeface="Times New Roman" panose="02020603050405020304" pitchFamily="18" charset="0"/>
              </a:rPr>
              <a:t>Power supply recommendation </a:t>
            </a:r>
            <a:r>
              <a:rPr lang="en-US" dirty="0">
                <a:solidFill>
                  <a:srgbClr val="000000"/>
                </a:solidFill>
                <a:latin typeface="Times New Roman" panose="02020603050405020304" pitchFamily="18" charset="0"/>
                <a:cs typeface="Times New Roman" panose="02020603050405020304" pitchFamily="18" charset="0"/>
              </a:rPr>
              <a:t>:</a:t>
            </a:r>
          </a:p>
        </p:txBody>
      </p:sp>
      <p:sp>
        <p:nvSpPr>
          <p:cNvPr id="14"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4"/>
                </a:gs>
                <a:gs pos="23000">
                  <a:schemeClr val="accent4"/>
                </a:gs>
                <a:gs pos="83000">
                  <a:schemeClr val="accent2"/>
                </a:gs>
                <a:gs pos="100000">
                  <a:schemeClr val="accent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Graphic 6" descr="High Voltage">
            <a:extLst>
              <a:ext uri="{FF2B5EF4-FFF2-40B4-BE49-F238E27FC236}">
                <a16:creationId xmlns:a16="http://schemas.microsoft.com/office/drawing/2014/main" id="{3D869633-6CBF-4ED1-9C6C-87981B0FBDC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450254" y="1629089"/>
            <a:ext cx="3620021" cy="3620021"/>
          </a:xfrm>
          <a:prstGeom prst="rect">
            <a:avLst/>
          </a:prstGeom>
        </p:spPr>
      </p:pic>
      <p:sp>
        <p:nvSpPr>
          <p:cNvPr id="3" name="Content Placeholder 2">
            <a:extLst>
              <a:ext uri="{FF2B5EF4-FFF2-40B4-BE49-F238E27FC236}">
                <a16:creationId xmlns:a16="http://schemas.microsoft.com/office/drawing/2014/main" id="{CB17F927-F7D6-463B-92D6-8CBF2747F5F1}"/>
              </a:ext>
            </a:extLst>
          </p:cNvPr>
          <p:cNvSpPr>
            <a:spLocks noGrp="1"/>
          </p:cNvSpPr>
          <p:nvPr>
            <p:ph idx="1"/>
          </p:nvPr>
        </p:nvSpPr>
        <p:spPr>
          <a:xfrm>
            <a:off x="5317022" y="1957656"/>
            <a:ext cx="6424724" cy="4504104"/>
          </a:xfrm>
        </p:spPr>
        <p:txBody>
          <a:bodyPr anchor="ctr">
            <a:normAutofit fontScale="92500" lnSpcReduction="10000"/>
          </a:bodyPr>
          <a:lstStyle/>
          <a:p>
            <a:pPr algn="just"/>
            <a:r>
              <a:rPr lang="en-US" sz="2600" dirty="0">
                <a:solidFill>
                  <a:srgbClr val="000000"/>
                </a:solidFill>
                <a:latin typeface="Times New Roman" panose="02020603050405020304" pitchFamily="18" charset="0"/>
                <a:cs typeface="Times New Roman" panose="02020603050405020304" pitchFamily="18" charset="0"/>
              </a:rPr>
              <a:t>SIM800L module doesn’t come with onboard voltage regulator, so an external power supply adjusted to voltage between 3.4V to 4.4V (Ideal 4.1V) is required. The power supply should also be able to source 2A of surge current, otherwise the module will keep shutting down.</a:t>
            </a:r>
          </a:p>
          <a:p>
            <a:pPr algn="just"/>
            <a:r>
              <a:rPr lang="en-US" sz="2600" dirty="0">
                <a:solidFill>
                  <a:srgbClr val="000000"/>
                </a:solidFill>
                <a:latin typeface="Times New Roman" panose="02020603050405020304" pitchFamily="18" charset="0"/>
                <a:cs typeface="Times New Roman" panose="02020603050405020304" pitchFamily="18" charset="0"/>
              </a:rPr>
              <a:t>Li-Po batteries with voltage generally in the range of 3.7V – 4.2V, perfect for SIM800L Module.</a:t>
            </a:r>
          </a:p>
          <a:p>
            <a:pPr algn="just"/>
            <a:r>
              <a:rPr lang="en-US" sz="2600" dirty="0">
                <a:solidFill>
                  <a:srgbClr val="000000"/>
                </a:solidFill>
                <a:latin typeface="Times New Roman" panose="02020603050405020304" pitchFamily="18" charset="0"/>
                <a:cs typeface="Times New Roman" panose="02020603050405020304" pitchFamily="18" charset="0"/>
              </a:rPr>
              <a:t>Warning : we need to be very careful about not to disconnect the GND before the VCC and always connect GND before VCC. Otherwise the module can use the low voltage serial pins as ground and can get destroyed instantly.</a:t>
            </a:r>
          </a:p>
          <a:p>
            <a:pPr marL="0" indent="0">
              <a:buNone/>
            </a:pPr>
            <a:endParaRPr lang="en-US" sz="1700" dirty="0">
              <a:solidFill>
                <a:srgbClr val="000000"/>
              </a:solidFill>
            </a:endParaRPr>
          </a:p>
        </p:txBody>
      </p:sp>
    </p:spTree>
    <p:extLst>
      <p:ext uri="{BB962C8B-B14F-4D97-AF65-F5344CB8AC3E}">
        <p14:creationId xmlns:p14="http://schemas.microsoft.com/office/powerpoint/2010/main" val="1515267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8218F-0762-4E87-9003-3D5B8F382964}"/>
              </a:ext>
            </a:extLst>
          </p:cNvPr>
          <p:cNvSpPr>
            <a:spLocks noGrp="1"/>
          </p:cNvSpPr>
          <p:nvPr>
            <p:ph type="title"/>
          </p:nvPr>
        </p:nvSpPr>
        <p:spPr>
          <a:xfrm>
            <a:off x="4965430" y="629268"/>
            <a:ext cx="6586491" cy="932246"/>
          </a:xfrm>
        </p:spPr>
        <p:txBody>
          <a:bodyPr anchor="b">
            <a:normAutofit/>
          </a:bodyPr>
          <a:lstStyle/>
          <a:p>
            <a:r>
              <a:rPr lang="en-US" b="1"/>
              <a:t>LPC1768  </a:t>
            </a:r>
            <a:endParaRPr lang="en-US" b="1" dirty="0"/>
          </a:p>
        </p:txBody>
      </p:sp>
      <p:sp>
        <p:nvSpPr>
          <p:cNvPr id="3" name="Content Placeholder 2">
            <a:extLst>
              <a:ext uri="{FF2B5EF4-FFF2-40B4-BE49-F238E27FC236}">
                <a16:creationId xmlns:a16="http://schemas.microsoft.com/office/drawing/2014/main" id="{36AEE85E-20CB-44C0-A5BE-FCF6C69056E6}"/>
              </a:ext>
            </a:extLst>
          </p:cNvPr>
          <p:cNvSpPr>
            <a:spLocks noGrp="1"/>
          </p:cNvSpPr>
          <p:nvPr>
            <p:ph idx="1"/>
          </p:nvPr>
        </p:nvSpPr>
        <p:spPr>
          <a:xfrm>
            <a:off x="4965431" y="2115117"/>
            <a:ext cx="6586489" cy="4524831"/>
          </a:xfrm>
        </p:spPr>
        <p:txBody>
          <a:bodyPr>
            <a:normAutofit lnSpcReduction="10000"/>
          </a:bodyPr>
          <a:lstStyle/>
          <a:p>
            <a:r>
              <a:rPr lang="en-US" sz="1400"/>
              <a:t>The mbed NXP LPC1768 is one of a range of mbed Microcontrollers packaged as a small 40-pin DIP, 0.1-inch pitch form-factor making it convenient for prototyping with solderless breadboard, stripboard, and through-hole PCBs. It includes a built-in USB programming interface that is as simple as using a USB Flash Drive. Plug it in, drop on an ARM program binary, and its up and running.</a:t>
            </a:r>
          </a:p>
          <a:p>
            <a:pPr>
              <a:buFont typeface="Arial" panose="020B0604020202020204" pitchFamily="34" charset="0"/>
              <a:buChar char="•"/>
            </a:pPr>
            <a:r>
              <a:rPr lang="en-US" sz="1400"/>
              <a:t>NXP LPC1768 MCU </a:t>
            </a:r>
          </a:p>
          <a:p>
            <a:pPr marL="742950" lvl="1" indent="-285750">
              <a:buFont typeface="Arial" panose="020B0604020202020204" pitchFamily="34" charset="0"/>
              <a:buChar char="•"/>
            </a:pPr>
            <a:r>
              <a:rPr lang="en-US" sz="1400"/>
              <a:t>High performance ARM Cortex™-M3 Core </a:t>
            </a:r>
          </a:p>
          <a:p>
            <a:pPr marL="742950" lvl="1" indent="-285750">
              <a:buFont typeface="Arial" panose="020B0604020202020204" pitchFamily="34" charset="0"/>
              <a:buChar char="•"/>
            </a:pPr>
            <a:r>
              <a:rPr lang="en-US" sz="1400"/>
              <a:t>96MHz, 32KB RAM, 512KB FLASH </a:t>
            </a:r>
          </a:p>
          <a:p>
            <a:pPr marL="742950" lvl="1" indent="-285750">
              <a:buFont typeface="Arial" panose="020B0604020202020204" pitchFamily="34" charset="0"/>
              <a:buChar char="•"/>
            </a:pPr>
            <a:r>
              <a:rPr lang="en-US" sz="1400"/>
              <a:t>Ethernet, USB Host/Device, 2xSPI, 2xI2C, 3xUART,</a:t>
            </a:r>
          </a:p>
          <a:p>
            <a:pPr marL="457200" lvl="1" indent="0">
              <a:buNone/>
            </a:pPr>
            <a:r>
              <a:rPr lang="en-US" sz="1400"/>
              <a:t>      CAN, 6xPWM, 6xADC, GPIO </a:t>
            </a:r>
          </a:p>
          <a:p>
            <a:pPr>
              <a:buFont typeface="Arial" panose="020B0604020202020204" pitchFamily="34" charset="0"/>
              <a:buChar char="•"/>
            </a:pPr>
            <a:r>
              <a:rPr lang="en-US" sz="1400"/>
              <a:t>Prototyping form-factor </a:t>
            </a:r>
          </a:p>
          <a:p>
            <a:pPr marL="742950" lvl="1" indent="-285750">
              <a:buFont typeface="Arial" panose="020B0604020202020204" pitchFamily="34" charset="0"/>
              <a:buChar char="•"/>
            </a:pPr>
            <a:r>
              <a:rPr lang="en-US" sz="1400"/>
              <a:t>40-pin 0.1" pitch DIP package, 54x26mm </a:t>
            </a:r>
          </a:p>
          <a:p>
            <a:pPr marL="742950" lvl="1" indent="-285750">
              <a:buFont typeface="Arial" panose="020B0604020202020204" pitchFamily="34" charset="0"/>
              <a:buChar char="•"/>
            </a:pPr>
            <a:r>
              <a:rPr lang="en-US" sz="1400"/>
              <a:t>5V USB or 4.5-9V supply </a:t>
            </a:r>
          </a:p>
          <a:p>
            <a:pPr marL="742950" lvl="1" indent="-285750">
              <a:buFont typeface="Arial" panose="020B0604020202020204" pitchFamily="34" charset="0"/>
              <a:buChar char="•"/>
            </a:pPr>
            <a:r>
              <a:rPr lang="en-US" sz="1400"/>
              <a:t>Built-in USB drag 'n' drop FLASH programmer </a:t>
            </a:r>
          </a:p>
          <a:p>
            <a:pPr>
              <a:buFont typeface="Arial" panose="020B0604020202020204" pitchFamily="34" charset="0"/>
              <a:buChar char="•"/>
            </a:pPr>
            <a:r>
              <a:rPr lang="en-US" sz="1400"/>
              <a:t>mbed.org Developer Website </a:t>
            </a:r>
          </a:p>
          <a:p>
            <a:pPr marL="742950" lvl="1" indent="-285750">
              <a:buFont typeface="Arial" panose="020B0604020202020204" pitchFamily="34" charset="0"/>
              <a:buChar char="•"/>
            </a:pPr>
            <a:r>
              <a:rPr lang="en-US" sz="1400"/>
              <a:t>Lightweight Online Compiler </a:t>
            </a:r>
          </a:p>
          <a:p>
            <a:pPr marL="742950" lvl="1" indent="-285750">
              <a:buFont typeface="Arial" panose="020B0604020202020204" pitchFamily="34" charset="0"/>
              <a:buChar char="•"/>
            </a:pPr>
            <a:r>
              <a:rPr lang="en-US" sz="1400"/>
              <a:t>High level C/C++ SDK </a:t>
            </a:r>
          </a:p>
          <a:p>
            <a:pPr marL="742950" lvl="1" indent="-285750">
              <a:buFont typeface="Arial" panose="020B0604020202020204" pitchFamily="34" charset="0"/>
              <a:buChar char="•"/>
            </a:pPr>
            <a:r>
              <a:rPr lang="en-US" sz="1400"/>
              <a:t>Cookbook of published libraries and projects </a:t>
            </a:r>
          </a:p>
          <a:p>
            <a:endParaRPr lang="en-US" sz="1100" dirty="0"/>
          </a:p>
        </p:txBody>
      </p:sp>
      <p:pic>
        <p:nvPicPr>
          <p:cNvPr id="5" name="Picture 4" descr="A circuit board&#10;&#10;Description automatically generated">
            <a:extLst>
              <a:ext uri="{FF2B5EF4-FFF2-40B4-BE49-F238E27FC236}">
                <a16:creationId xmlns:a16="http://schemas.microsoft.com/office/drawing/2014/main" id="{77981CF7-3963-482B-BE54-00E7227ACB3F}"/>
              </a:ext>
            </a:extLst>
          </p:cNvPr>
          <p:cNvPicPr>
            <a:picLocks noChangeAspect="1"/>
          </p:cNvPicPr>
          <p:nvPr/>
        </p:nvPicPr>
        <p:blipFill rotWithShape="1">
          <a:blip r:embed="rId2">
            <a:extLst>
              <a:ext uri="{28A0092B-C50C-407E-A947-70E740481C1C}">
                <a14:useLocalDpi xmlns:a14="http://schemas.microsoft.com/office/drawing/2010/main" val="0"/>
              </a:ext>
            </a:extLst>
          </a:blip>
          <a:srcRect l="16611" r="15795"/>
          <a:stretch/>
        </p:blipFill>
        <p:spPr>
          <a:xfrm>
            <a:off x="20" y="10"/>
            <a:ext cx="4635571" cy="6857990"/>
          </a:xfrm>
          <a:prstGeom prst="rect">
            <a:avLst/>
          </a:prstGeom>
          <a:effectLst/>
        </p:spPr>
      </p:pic>
      <p:cxnSp>
        <p:nvCxnSpPr>
          <p:cNvPr id="10" name="Straight Connector 9">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F7B74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14868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6B71F-C3F0-4D32-BE33-074E48D689B8}"/>
              </a:ext>
            </a:extLst>
          </p:cNvPr>
          <p:cNvSpPr>
            <a:spLocks noGrp="1"/>
          </p:cNvSpPr>
          <p:nvPr>
            <p:ph type="title"/>
          </p:nvPr>
        </p:nvSpPr>
        <p:spPr>
          <a:xfrm>
            <a:off x="853440" y="505327"/>
            <a:ext cx="10515600" cy="1325563"/>
          </a:xfrm>
        </p:spPr>
        <p:txBody>
          <a:bodyPr>
            <a:normAutofit/>
          </a:bodyPr>
          <a:lstStyle/>
          <a:p>
            <a:r>
              <a:rPr lang="en-US" b="1" dirty="0">
                <a:latin typeface="Times New Roman" panose="02020603050405020304" pitchFamily="18" charset="0"/>
                <a:cs typeface="Times New Roman" panose="02020603050405020304" pitchFamily="18" charset="0"/>
              </a:rPr>
              <a:t>SIM800L GSM Module connection</a:t>
            </a:r>
            <a:r>
              <a:rPr lang="en-US" b="1" dirty="0"/>
              <a:t> </a:t>
            </a:r>
            <a:br>
              <a:rPr lang="en-US" b="1" dirty="0"/>
            </a:br>
            <a:endParaRPr lang="en-US" dirty="0"/>
          </a:p>
        </p:txBody>
      </p:sp>
      <p:sp>
        <p:nvSpPr>
          <p:cNvPr id="3" name="Content Placeholder 2">
            <a:extLst>
              <a:ext uri="{FF2B5EF4-FFF2-40B4-BE49-F238E27FC236}">
                <a16:creationId xmlns:a16="http://schemas.microsoft.com/office/drawing/2014/main" id="{A056CAA5-C014-49BF-AB8F-366DFEF18F05}"/>
              </a:ext>
            </a:extLst>
          </p:cNvPr>
          <p:cNvSpPr>
            <a:spLocks noGrp="1"/>
          </p:cNvSpPr>
          <p:nvPr>
            <p:ph idx="1"/>
          </p:nvPr>
        </p:nvSpPr>
        <p:spPr>
          <a:xfrm>
            <a:off x="838200" y="1825624"/>
            <a:ext cx="5963653" cy="4527049"/>
          </a:xfrm>
        </p:spPr>
        <p:txBody>
          <a:bodyPr/>
          <a:lstStyle/>
          <a:p>
            <a:pPr algn="just"/>
            <a:r>
              <a:rPr lang="en-US" dirty="0"/>
              <a:t>VCC of GSM module is connected to +</a:t>
            </a:r>
            <a:r>
              <a:rPr lang="en-US" dirty="0" err="1"/>
              <a:t>Ve</a:t>
            </a:r>
            <a:r>
              <a:rPr lang="en-US" dirty="0"/>
              <a:t> terminal of Li-Po battery.</a:t>
            </a:r>
          </a:p>
          <a:p>
            <a:pPr algn="just"/>
            <a:r>
              <a:rPr lang="en-US" dirty="0"/>
              <a:t>Tx pin is connected to the Pin3 on Arduino.</a:t>
            </a:r>
          </a:p>
          <a:p>
            <a:pPr algn="just"/>
            <a:r>
              <a:rPr lang="en-US" dirty="0"/>
              <a:t>Rx pin is connected to the pin2 on the Arduino through voltage divider circuit.</a:t>
            </a:r>
          </a:p>
          <a:p>
            <a:pPr algn="just"/>
            <a:r>
              <a:rPr lang="en-US" dirty="0"/>
              <a:t>GND is connected to the GND on the Arduino.</a:t>
            </a:r>
          </a:p>
          <a:p>
            <a:endParaRPr lang="en-US" dirty="0"/>
          </a:p>
        </p:txBody>
      </p:sp>
      <p:pic>
        <p:nvPicPr>
          <p:cNvPr id="4" name="Picture 3">
            <a:extLst>
              <a:ext uri="{FF2B5EF4-FFF2-40B4-BE49-F238E27FC236}">
                <a16:creationId xmlns:a16="http://schemas.microsoft.com/office/drawing/2014/main" id="{D53D943B-C566-4186-B7D6-21D7D7F9EF84}"/>
              </a:ext>
            </a:extLst>
          </p:cNvPr>
          <p:cNvPicPr>
            <a:picLocks noChangeAspect="1"/>
          </p:cNvPicPr>
          <p:nvPr/>
        </p:nvPicPr>
        <p:blipFill rotWithShape="1">
          <a:blip r:embed="rId2"/>
          <a:srcRect l="22531" t="325"/>
          <a:stretch/>
        </p:blipFill>
        <p:spPr>
          <a:xfrm>
            <a:off x="7161369" y="2118360"/>
            <a:ext cx="4421630" cy="3139440"/>
          </a:xfrm>
          <a:prstGeom prst="rect">
            <a:avLst/>
          </a:prstGeom>
        </p:spPr>
      </p:pic>
    </p:spTree>
    <p:extLst>
      <p:ext uri="{BB962C8B-B14F-4D97-AF65-F5344CB8AC3E}">
        <p14:creationId xmlns:p14="http://schemas.microsoft.com/office/powerpoint/2010/main" val="381900800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0">
            <a:extLst>
              <a:ext uri="{FF2B5EF4-FFF2-40B4-BE49-F238E27FC236}">
                <a16:creationId xmlns:a16="http://schemas.microsoft.com/office/drawing/2014/main" id="{D0394FE2-BDDA-4ECE-B320-81AE19E905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2">
            <a:extLst>
              <a:ext uri="{FF2B5EF4-FFF2-40B4-BE49-F238E27FC236}">
                <a16:creationId xmlns:a16="http://schemas.microsoft.com/office/drawing/2014/main" id="{0625AAC5-802A-4197-8804-2B78FF65C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03615" y="221673"/>
            <a:ext cx="8384770" cy="1332634"/>
          </a:xfrm>
          <a:prstGeom prst="rect">
            <a:avLst/>
          </a:prstGeom>
          <a:ln w="12700">
            <a:solidFill>
              <a:srgbClr val="E1E1E1"/>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DD0EE652-67DD-45C1-A850-D9F882304A31}"/>
              </a:ext>
            </a:extLst>
          </p:cNvPr>
          <p:cNvSpPr>
            <a:spLocks noGrp="1"/>
          </p:cNvSpPr>
          <p:nvPr>
            <p:ph type="title"/>
          </p:nvPr>
        </p:nvSpPr>
        <p:spPr>
          <a:xfrm>
            <a:off x="2103120" y="310896"/>
            <a:ext cx="7982712" cy="868680"/>
          </a:xfrm>
        </p:spPr>
        <p:txBody>
          <a:bodyPr vert="horz" lIns="91440" tIns="45720" rIns="91440" bIns="45720" rtlCol="0" anchor="ctr">
            <a:normAutofit/>
          </a:bodyPr>
          <a:lstStyle/>
          <a:p>
            <a:pPr algn="ctr"/>
            <a:r>
              <a:rPr lang="en-US" sz="4000" kern="1200">
                <a:solidFill>
                  <a:schemeClr val="tx1"/>
                </a:solidFill>
                <a:latin typeface="+mj-lt"/>
                <a:ea typeface="+mj-ea"/>
                <a:cs typeface="+mj-cs"/>
              </a:rPr>
              <a:t>Testing code : </a:t>
            </a:r>
          </a:p>
        </p:txBody>
      </p:sp>
      <p:sp>
        <p:nvSpPr>
          <p:cNvPr id="19" name="Rectangle: Rounded Corners 14">
            <a:extLst>
              <a:ext uri="{FF2B5EF4-FFF2-40B4-BE49-F238E27FC236}">
                <a16:creationId xmlns:a16="http://schemas.microsoft.com/office/drawing/2014/main" id="{A1B139DD-0E8D-42FA-9171-C5F001754A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83110" y="1211407"/>
            <a:ext cx="7225780"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a:endParaRPr>
          </a:p>
        </p:txBody>
      </p:sp>
      <p:pic>
        <p:nvPicPr>
          <p:cNvPr id="6" name="Picture 5">
            <a:extLst>
              <a:ext uri="{FF2B5EF4-FFF2-40B4-BE49-F238E27FC236}">
                <a16:creationId xmlns:a16="http://schemas.microsoft.com/office/drawing/2014/main" id="{E90FF1D4-8D10-4D1B-89F6-83B6FBF7A7E1}"/>
              </a:ext>
            </a:extLst>
          </p:cNvPr>
          <p:cNvPicPr>
            <a:picLocks noChangeAspect="1"/>
          </p:cNvPicPr>
          <p:nvPr/>
        </p:nvPicPr>
        <p:blipFill rotWithShape="1">
          <a:blip r:embed="rId2"/>
          <a:srcRect r="23162" b="1"/>
          <a:stretch/>
        </p:blipFill>
        <p:spPr>
          <a:xfrm>
            <a:off x="419830" y="2128345"/>
            <a:ext cx="5577840" cy="4083269"/>
          </a:xfrm>
          <a:prstGeom prst="rect">
            <a:avLst/>
          </a:prstGeom>
        </p:spPr>
      </p:pic>
      <p:pic>
        <p:nvPicPr>
          <p:cNvPr id="5" name="Content Placeholder 4" descr="A circuit board&#10;&#10;Description automatically generated">
            <a:extLst>
              <a:ext uri="{FF2B5EF4-FFF2-40B4-BE49-F238E27FC236}">
                <a16:creationId xmlns:a16="http://schemas.microsoft.com/office/drawing/2014/main" id="{12A3A785-C2B9-4B84-82D7-2AFC7628851B}"/>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1157" r="1160" b="3"/>
          <a:stretch/>
        </p:blipFill>
        <p:spPr>
          <a:xfrm rot="16200000">
            <a:off x="6939950" y="1382748"/>
            <a:ext cx="4086603" cy="5577840"/>
          </a:xfrm>
          <a:prstGeom prst="rect">
            <a:avLst/>
          </a:prstGeom>
        </p:spPr>
      </p:pic>
    </p:spTree>
    <p:extLst>
      <p:ext uri="{BB962C8B-B14F-4D97-AF65-F5344CB8AC3E}">
        <p14:creationId xmlns:p14="http://schemas.microsoft.com/office/powerpoint/2010/main" val="30364702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ECAB1E8-8195-4748-BE71-FF806D8689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C255D6A0-1611-4096-B9F6-E1882AC8701A}"/>
              </a:ext>
            </a:extLst>
          </p:cNvPr>
          <p:cNvSpPr>
            <a:spLocks noGrp="1"/>
          </p:cNvSpPr>
          <p:nvPr>
            <p:ph type="title"/>
          </p:nvPr>
        </p:nvSpPr>
        <p:spPr>
          <a:xfrm>
            <a:off x="841247" y="978619"/>
            <a:ext cx="3410712" cy="1106424"/>
          </a:xfrm>
        </p:spPr>
        <p:txBody>
          <a:bodyPr>
            <a:normAutofit/>
          </a:bodyPr>
          <a:lstStyle/>
          <a:p>
            <a:r>
              <a:rPr lang="en-US" sz="2800" b="1"/>
              <a:t>Lithium ion battery testing using DMM</a:t>
            </a:r>
          </a:p>
        </p:txBody>
      </p:sp>
      <p:sp>
        <p:nvSpPr>
          <p:cNvPr id="14" name="Rectangle 13">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F2D8CA59-83F6-4159-B85B-ED70E3441615}"/>
              </a:ext>
            </a:extLst>
          </p:cNvPr>
          <p:cNvSpPr>
            <a:spLocks noGrp="1"/>
          </p:cNvSpPr>
          <p:nvPr>
            <p:ph idx="1"/>
          </p:nvPr>
        </p:nvSpPr>
        <p:spPr>
          <a:xfrm>
            <a:off x="841247" y="2359152"/>
            <a:ext cx="3410712" cy="3425043"/>
          </a:xfrm>
        </p:spPr>
        <p:txBody>
          <a:bodyPr>
            <a:normAutofit/>
          </a:bodyPr>
          <a:lstStyle/>
          <a:p>
            <a:r>
              <a:rPr lang="en-US" sz="1700"/>
              <a:t>Lithium ion batteries are thin, light and powerful. The output ranges from 4.2V when completely charged to 3.0V when completely dead</a:t>
            </a:r>
          </a:p>
          <a:p>
            <a:r>
              <a:rPr lang="en-US" sz="1700"/>
              <a:t>Measured voltage : 3.53 V</a:t>
            </a:r>
          </a:p>
          <a:p>
            <a:endParaRPr lang="en-US" sz="1700"/>
          </a:p>
        </p:txBody>
      </p:sp>
      <p:pic>
        <p:nvPicPr>
          <p:cNvPr id="5" name="Picture 4">
            <a:extLst>
              <a:ext uri="{FF2B5EF4-FFF2-40B4-BE49-F238E27FC236}">
                <a16:creationId xmlns:a16="http://schemas.microsoft.com/office/drawing/2014/main" id="{A1C6E1F7-7218-45B2-9F96-4F62F52C0CD9}"/>
              </a:ext>
            </a:extLst>
          </p:cNvPr>
          <p:cNvPicPr>
            <a:picLocks noChangeAspect="1"/>
          </p:cNvPicPr>
          <p:nvPr/>
        </p:nvPicPr>
        <p:blipFill rotWithShape="1">
          <a:blip r:embed="rId2" cstate="email">
            <a:extLst>
              <a:ext uri="{28A0092B-C50C-407E-A947-70E740481C1C}">
                <a14:useLocalDpi xmlns:a14="http://schemas.microsoft.com/office/drawing/2010/main"/>
              </a:ext>
            </a:extLst>
          </a:blip>
          <a:srcRect r="-1" b="-1"/>
          <a:stretch/>
        </p:blipFill>
        <p:spPr>
          <a:xfrm rot="16200000">
            <a:off x="5705475" y="53356"/>
            <a:ext cx="5495162" cy="6657213"/>
          </a:xfrm>
          <a:prstGeom prst="rect">
            <a:avLst/>
          </a:prstGeom>
        </p:spPr>
      </p:pic>
    </p:spTree>
    <p:extLst>
      <p:ext uri="{BB962C8B-B14F-4D97-AF65-F5344CB8AC3E}">
        <p14:creationId xmlns:p14="http://schemas.microsoft.com/office/powerpoint/2010/main" val="8342458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Rectangle 20">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3" name="Rectangle 22">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3877327-F5BA-4A25-976B-31A41359F478}"/>
              </a:ext>
            </a:extLst>
          </p:cNvPr>
          <p:cNvSpPr>
            <a:spLocks noGrp="1"/>
          </p:cNvSpPr>
          <p:nvPr>
            <p:ph type="title"/>
          </p:nvPr>
        </p:nvSpPr>
        <p:spPr>
          <a:xfrm>
            <a:off x="1115568" y="548640"/>
            <a:ext cx="10168128" cy="1179576"/>
          </a:xfrm>
        </p:spPr>
        <p:txBody>
          <a:bodyPr>
            <a:normAutofit/>
          </a:bodyPr>
          <a:lstStyle/>
          <a:p>
            <a:r>
              <a:rPr lang="en-US" sz="4000" b="1"/>
              <a:t>References : </a:t>
            </a:r>
          </a:p>
        </p:txBody>
      </p:sp>
      <p:sp>
        <p:nvSpPr>
          <p:cNvPr id="25" name="Rectangle 24">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63F8332-3168-4333-AF3E-9D84CBDC7798}"/>
              </a:ext>
            </a:extLst>
          </p:cNvPr>
          <p:cNvSpPr>
            <a:spLocks noGrp="1"/>
          </p:cNvSpPr>
          <p:nvPr>
            <p:ph idx="1"/>
          </p:nvPr>
        </p:nvSpPr>
        <p:spPr>
          <a:xfrm>
            <a:off x="1115568" y="2481943"/>
            <a:ext cx="10168128" cy="3695020"/>
          </a:xfrm>
        </p:spPr>
        <p:txBody>
          <a:bodyPr>
            <a:normAutofit/>
          </a:bodyPr>
          <a:lstStyle/>
          <a:p>
            <a:r>
              <a:rPr lang="en-US" sz="1700" dirty="0"/>
              <a:t>Administrator, Says, Z., Zhong, Says, K., Karl, Says, P., . . . Zach. (2018, April 17). Connect ESP8266 to ThingSpeak: Using AT Commands &amp; Arduino. Retrieved October 19, 2020, from </a:t>
            </a:r>
            <a:r>
              <a:rPr lang="en-US" sz="1700" dirty="0">
                <a:hlinkClick r:id="rId2"/>
              </a:rPr>
              <a:t>https://www.electronicshub.org/connect-esp8266-to-thingspeak/</a:t>
            </a:r>
            <a:endParaRPr lang="en-US" sz="1700" dirty="0"/>
          </a:p>
          <a:p>
            <a:r>
              <a:rPr lang="en-US" sz="1700" dirty="0"/>
              <a:t>Team, T. (n.d.). "Hello World!" Retrieved October 19, 2020, from </a:t>
            </a:r>
            <a:r>
              <a:rPr lang="en-US" sz="1700" dirty="0">
                <a:hlinkClick r:id="rId3"/>
              </a:rPr>
              <a:t>https://www.arduino.cc/en/Tutorial/LibraryExamples/HelloWorld</a:t>
            </a:r>
            <a:endParaRPr lang="en-US" sz="1700" dirty="0"/>
          </a:p>
          <a:p>
            <a:r>
              <a:rPr lang="en-US" sz="1700" dirty="0"/>
              <a:t>Mbed NXP LPC1768 Getting Started - Handbook. (n.d.). Retrieved October 19, 2020, from </a:t>
            </a:r>
            <a:r>
              <a:rPr lang="en-US" sz="1700" dirty="0">
                <a:hlinkClick r:id="rId4"/>
              </a:rPr>
              <a:t>https://os.mbed.com/handbook/mbed-NXP-LPC1768-Getting-Started</a:t>
            </a:r>
            <a:endParaRPr lang="en-US" sz="1700" dirty="0"/>
          </a:p>
          <a:p>
            <a:r>
              <a:rPr lang="en-US" sz="1700" dirty="0"/>
              <a:t>Mbed NXP LPC1768 Getting Started - Handbook. (n.d.). Retrieved October 19, 2020, from </a:t>
            </a:r>
            <a:r>
              <a:rPr lang="en-US" sz="1700" dirty="0">
                <a:hlinkClick r:id="rId4"/>
              </a:rPr>
              <a:t>https://os.mbed.com/handbook/mbed-NXP-LPC1768-Getting-Started</a:t>
            </a:r>
            <a:endParaRPr lang="en-US" sz="1700" dirty="0"/>
          </a:p>
          <a:p>
            <a:r>
              <a:rPr lang="en-US" sz="1700" dirty="0"/>
              <a:t>AnirudhT1, &amp; </a:t>
            </a:r>
            <a:r>
              <a:rPr lang="en-US" sz="1700" dirty="0" err="1"/>
              <a:t>Instructables</a:t>
            </a:r>
            <a:r>
              <a:rPr lang="en-US" sz="1700" dirty="0"/>
              <a:t>. (2017, September 30). Ultrasonic Sensor Testing With Arduino. Retrieved October 19, 2020, from </a:t>
            </a:r>
            <a:r>
              <a:rPr lang="en-US" sz="1700" dirty="0">
                <a:hlinkClick r:id="rId5"/>
              </a:rPr>
              <a:t>https://www.instructables.com/Ultrasonic-Sensor-Testing-With-Arduino/</a:t>
            </a:r>
            <a:endParaRPr lang="en-US" sz="1700" dirty="0"/>
          </a:p>
          <a:p>
            <a:r>
              <a:rPr lang="en-US" sz="1700" dirty="0">
                <a:hlinkClick r:id="rId6"/>
              </a:rPr>
              <a:t>https://lastminuteengineers.com/sim800l-gsm-module-arduino-tutorial/</a:t>
            </a:r>
            <a:r>
              <a:rPr lang="en-US" sz="1700" dirty="0"/>
              <a:t> </a:t>
            </a:r>
          </a:p>
          <a:p>
            <a:endParaRPr lang="en-US" sz="1700" dirty="0"/>
          </a:p>
          <a:p>
            <a:endParaRPr lang="en-US" sz="1700" dirty="0"/>
          </a:p>
          <a:p>
            <a:endParaRPr lang="en-US" sz="1700" dirty="0"/>
          </a:p>
        </p:txBody>
      </p:sp>
    </p:spTree>
    <p:extLst>
      <p:ext uri="{BB962C8B-B14F-4D97-AF65-F5344CB8AC3E}">
        <p14:creationId xmlns:p14="http://schemas.microsoft.com/office/powerpoint/2010/main" val="1105562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ircuit board&#10;&#10;Description automatically generated">
            <a:extLst>
              <a:ext uri="{FF2B5EF4-FFF2-40B4-BE49-F238E27FC236}">
                <a16:creationId xmlns:a16="http://schemas.microsoft.com/office/drawing/2014/main" id="{729C5734-F2C3-4C1A-9F44-DBCC039B0E72}"/>
              </a:ext>
            </a:extLst>
          </p:cNvPr>
          <p:cNvPicPr>
            <a:picLocks noChangeAspect="1"/>
          </p:cNvPicPr>
          <p:nvPr/>
        </p:nvPicPr>
        <p:blipFill rotWithShape="1">
          <a:blip r:embed="rId2">
            <a:alphaModFix/>
            <a:extLst>
              <a:ext uri="{28A0092B-C50C-407E-A947-70E740481C1C}">
                <a14:useLocalDpi xmlns:a14="http://schemas.microsoft.com/office/drawing/2010/main" val="0"/>
              </a:ext>
            </a:extLst>
          </a:blip>
          <a:srcRect/>
          <a:stretch/>
        </p:blipFill>
        <p:spPr>
          <a:xfrm>
            <a:off x="5797543" y="10"/>
            <a:ext cx="6394152" cy="6857990"/>
          </a:xfrm>
          <a:prstGeom prst="rect">
            <a:avLst/>
          </a:prstGeom>
        </p:spPr>
      </p:pic>
      <p:pic>
        <p:nvPicPr>
          <p:cNvPr id="12" name="Picture 11">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6019A1D5-FD26-47FB-A1D7-904AEF8396DF}"/>
              </a:ext>
            </a:extLst>
          </p:cNvPr>
          <p:cNvSpPr>
            <a:spLocks noGrp="1"/>
          </p:cNvSpPr>
          <p:nvPr>
            <p:ph type="title"/>
          </p:nvPr>
        </p:nvSpPr>
        <p:spPr>
          <a:xfrm>
            <a:off x="804998" y="798445"/>
            <a:ext cx="4803636" cy="1311664"/>
          </a:xfrm>
        </p:spPr>
        <p:txBody>
          <a:bodyPr>
            <a:normAutofit/>
          </a:bodyPr>
          <a:lstStyle/>
          <a:p>
            <a:r>
              <a:rPr lang="en-US" b="1">
                <a:solidFill>
                  <a:srgbClr val="000000"/>
                </a:solidFill>
              </a:rPr>
              <a:t>Getting started with LPC1768 </a:t>
            </a:r>
          </a:p>
        </p:txBody>
      </p:sp>
      <p:sp>
        <p:nvSpPr>
          <p:cNvPr id="3" name="Content Placeholder 2">
            <a:extLst>
              <a:ext uri="{FF2B5EF4-FFF2-40B4-BE49-F238E27FC236}">
                <a16:creationId xmlns:a16="http://schemas.microsoft.com/office/drawing/2014/main" id="{AC84EA09-BB5D-4942-88DB-7593C7FCAB7D}"/>
              </a:ext>
            </a:extLst>
          </p:cNvPr>
          <p:cNvSpPr>
            <a:spLocks noGrp="1"/>
          </p:cNvSpPr>
          <p:nvPr>
            <p:ph idx="1"/>
          </p:nvPr>
        </p:nvSpPr>
        <p:spPr>
          <a:xfrm>
            <a:off x="804997" y="2272143"/>
            <a:ext cx="4706803" cy="3788830"/>
          </a:xfrm>
        </p:spPr>
        <p:txBody>
          <a:bodyPr anchor="ctr">
            <a:normAutofit/>
          </a:bodyPr>
          <a:lstStyle/>
          <a:p>
            <a:pPr marL="514350" indent="-514350">
              <a:buAutoNum type="arabicPeriod"/>
            </a:pPr>
            <a:r>
              <a:rPr lang="en-US" sz="1700" b="1">
                <a:solidFill>
                  <a:srgbClr val="000000"/>
                </a:solidFill>
              </a:rPr>
              <a:t>Connect mbed LPC1768 to a PC </a:t>
            </a:r>
            <a:r>
              <a:rPr lang="en-US" sz="1700">
                <a:solidFill>
                  <a:srgbClr val="000000"/>
                </a:solidFill>
              </a:rPr>
              <a:t>– After connecting LPC1768 to PC by USB cable we can see power light on the board and after few seconds, PC will recognize the mbed Microcontroller as a standard USB drive.</a:t>
            </a:r>
          </a:p>
          <a:p>
            <a:pPr marL="514350" indent="-514350">
              <a:buAutoNum type="arabicPeriod"/>
            </a:pPr>
            <a:endParaRPr lang="en-US" sz="1700">
              <a:solidFill>
                <a:srgbClr val="000000"/>
              </a:solidFill>
            </a:endParaRPr>
          </a:p>
          <a:p>
            <a:pPr marL="514350" indent="-514350">
              <a:buFont typeface="Arial" panose="020B0604020202020204" pitchFamily="34" charset="0"/>
              <a:buAutoNum type="arabicPeriod"/>
            </a:pPr>
            <a:r>
              <a:rPr lang="en-US" sz="1700" b="1">
                <a:solidFill>
                  <a:srgbClr val="000000"/>
                </a:solidFill>
              </a:rPr>
              <a:t>Click the MBED.HTM link to get logged in </a:t>
            </a:r>
            <a:r>
              <a:rPr lang="en-US" sz="1700">
                <a:solidFill>
                  <a:srgbClr val="000000"/>
                </a:solidFill>
              </a:rPr>
              <a:t>: Once USB drive is appeared, go to the new USB drive and click MBED.HTM to open it in a web browser. We need to create a mbed account to get access to the websites, tools, libraries and documentation.</a:t>
            </a:r>
          </a:p>
          <a:p>
            <a:pPr marL="514350" indent="-514350">
              <a:buAutoNum type="arabicPeriod"/>
            </a:pPr>
            <a:endParaRPr lang="en-US" sz="1700">
              <a:solidFill>
                <a:srgbClr val="000000"/>
              </a:solidFill>
            </a:endParaRPr>
          </a:p>
          <a:p>
            <a:pPr marL="0" indent="0">
              <a:buNone/>
            </a:pPr>
            <a:endParaRPr lang="en-US" sz="1700">
              <a:solidFill>
                <a:srgbClr val="000000"/>
              </a:solidFill>
            </a:endParaRPr>
          </a:p>
        </p:txBody>
      </p:sp>
    </p:spTree>
    <p:extLst>
      <p:ext uri="{BB962C8B-B14F-4D97-AF65-F5344CB8AC3E}">
        <p14:creationId xmlns:p14="http://schemas.microsoft.com/office/powerpoint/2010/main" val="14832714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27">
            <a:extLst>
              <a:ext uri="{FF2B5EF4-FFF2-40B4-BE49-F238E27FC236}">
                <a16:creationId xmlns:a16="http://schemas.microsoft.com/office/drawing/2014/main" id="{1ECAB1E8-8195-4748-BE71-FF806D8689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35" name="Rectangle 29">
            <a:extLst>
              <a:ext uri="{FF2B5EF4-FFF2-40B4-BE49-F238E27FC236}">
                <a16:creationId xmlns:a16="http://schemas.microsoft.com/office/drawing/2014/main" id="{57F6BDD4-E066-4008-8011-6CC31AEB45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9575" y="633619"/>
            <a:ext cx="4279383" cy="5495925"/>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1A9B52B-7AE6-4F27-9296-1FB12D5F7244}"/>
              </a:ext>
            </a:extLst>
          </p:cNvPr>
          <p:cNvSpPr>
            <a:spLocks noGrp="1"/>
          </p:cNvSpPr>
          <p:nvPr>
            <p:ph type="title"/>
          </p:nvPr>
        </p:nvSpPr>
        <p:spPr>
          <a:xfrm>
            <a:off x="841247" y="978619"/>
            <a:ext cx="3410712" cy="1106424"/>
          </a:xfrm>
        </p:spPr>
        <p:txBody>
          <a:bodyPr>
            <a:normAutofit/>
          </a:bodyPr>
          <a:lstStyle/>
          <a:p>
            <a:r>
              <a:rPr lang="en-US" sz="2800" b="1"/>
              <a:t>Downloading program </a:t>
            </a:r>
          </a:p>
        </p:txBody>
      </p:sp>
      <p:sp>
        <p:nvSpPr>
          <p:cNvPr id="32" name="Rectangle 31">
            <a:extLst>
              <a:ext uri="{FF2B5EF4-FFF2-40B4-BE49-F238E27FC236}">
                <a16:creationId xmlns:a16="http://schemas.microsoft.com/office/drawing/2014/main" id="{2711A8FB-68FC-45FC-B01E-38F809E2D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567" y="117043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4" name="Rectangle 33">
            <a:extLst>
              <a:ext uri="{FF2B5EF4-FFF2-40B4-BE49-F238E27FC236}">
                <a16:creationId xmlns:a16="http://schemas.microsoft.com/office/drawing/2014/main" id="{2A865FE3-5FC9-4049-87CF-30019C46C0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7459" y="2121408"/>
            <a:ext cx="3328416"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50228BB-F109-42C2-AC2C-AA26A38D693E}"/>
              </a:ext>
            </a:extLst>
          </p:cNvPr>
          <p:cNvSpPr>
            <a:spLocks noGrp="1"/>
          </p:cNvSpPr>
          <p:nvPr>
            <p:ph idx="1"/>
          </p:nvPr>
        </p:nvSpPr>
        <p:spPr>
          <a:xfrm>
            <a:off x="841247" y="2359152"/>
            <a:ext cx="3410712" cy="3425043"/>
          </a:xfrm>
        </p:spPr>
        <p:txBody>
          <a:bodyPr>
            <a:normAutofit/>
          </a:bodyPr>
          <a:lstStyle/>
          <a:p>
            <a:r>
              <a:rPr lang="en-US" sz="1700"/>
              <a:t>We can take advantage of pre-complied program to get used to downloading and running programs to check the functionality of the LPC1768.</a:t>
            </a:r>
          </a:p>
          <a:p>
            <a:r>
              <a:rPr lang="en-US" sz="1700"/>
              <a:t>Save and compile </a:t>
            </a:r>
          </a:p>
          <a:p>
            <a:r>
              <a:rPr lang="en-US" sz="1700"/>
              <a:t>Compiler output</a:t>
            </a:r>
          </a:p>
          <a:p>
            <a:pPr marL="0" indent="0">
              <a:buNone/>
            </a:pPr>
            <a:r>
              <a:rPr lang="en-US" sz="1700"/>
              <a:t> - Error and warnings,  or </a:t>
            </a:r>
          </a:p>
          <a:p>
            <a:pPr marL="0" indent="0">
              <a:buNone/>
            </a:pPr>
            <a:r>
              <a:rPr lang="en-US" sz="1700"/>
              <a:t> - A Downloadable binary</a:t>
            </a:r>
          </a:p>
          <a:p>
            <a:endParaRPr lang="en-US" sz="1700"/>
          </a:p>
        </p:txBody>
      </p:sp>
      <p:pic>
        <p:nvPicPr>
          <p:cNvPr id="5" name="Picture 4">
            <a:extLst>
              <a:ext uri="{FF2B5EF4-FFF2-40B4-BE49-F238E27FC236}">
                <a16:creationId xmlns:a16="http://schemas.microsoft.com/office/drawing/2014/main" id="{EAE90F1A-7F4B-4E70-BE53-4732A0D7D0CA}"/>
              </a:ext>
            </a:extLst>
          </p:cNvPr>
          <p:cNvPicPr>
            <a:picLocks noChangeAspect="1"/>
          </p:cNvPicPr>
          <p:nvPr/>
        </p:nvPicPr>
        <p:blipFill rotWithShape="1">
          <a:blip r:embed="rId2"/>
          <a:srcRect r="52891" b="17880"/>
          <a:stretch/>
        </p:blipFill>
        <p:spPr>
          <a:xfrm>
            <a:off x="5056622" y="273213"/>
            <a:ext cx="6436846" cy="6311573"/>
          </a:xfrm>
          <a:prstGeom prst="rect">
            <a:avLst/>
          </a:prstGeom>
        </p:spPr>
      </p:pic>
    </p:spTree>
    <p:extLst>
      <p:ext uri="{BB962C8B-B14F-4D97-AF65-F5344CB8AC3E}">
        <p14:creationId xmlns:p14="http://schemas.microsoft.com/office/powerpoint/2010/main" val="177952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E60BE-14A4-47CD-9BD3-781277A7D1E4}"/>
              </a:ext>
            </a:extLst>
          </p:cNvPr>
          <p:cNvSpPr>
            <a:spLocks noGrp="1"/>
          </p:cNvSpPr>
          <p:nvPr>
            <p:ph type="title"/>
          </p:nvPr>
        </p:nvSpPr>
        <p:spPr>
          <a:xfrm>
            <a:off x="648929" y="629266"/>
            <a:ext cx="3505495" cy="1622321"/>
          </a:xfrm>
        </p:spPr>
        <p:txBody>
          <a:bodyPr>
            <a:normAutofit/>
          </a:bodyPr>
          <a:lstStyle/>
          <a:p>
            <a:r>
              <a:rPr lang="en-US" b="1"/>
              <a:t>LPC1768 blinky testing  </a:t>
            </a:r>
            <a:endParaRPr lang="en-US" b="1" dirty="0"/>
          </a:p>
        </p:txBody>
      </p:sp>
      <p:sp>
        <p:nvSpPr>
          <p:cNvPr id="3" name="Content Placeholder 2">
            <a:extLst>
              <a:ext uri="{FF2B5EF4-FFF2-40B4-BE49-F238E27FC236}">
                <a16:creationId xmlns:a16="http://schemas.microsoft.com/office/drawing/2014/main" id="{8B89A4C9-DA46-4F30-95F6-60AFCCD16433}"/>
              </a:ext>
            </a:extLst>
          </p:cNvPr>
          <p:cNvSpPr>
            <a:spLocks noGrp="1"/>
          </p:cNvSpPr>
          <p:nvPr>
            <p:ph idx="1"/>
          </p:nvPr>
        </p:nvSpPr>
        <p:spPr>
          <a:xfrm>
            <a:off x="648931" y="2438400"/>
            <a:ext cx="3505494" cy="3785419"/>
          </a:xfrm>
        </p:spPr>
        <p:txBody>
          <a:bodyPr>
            <a:normAutofit/>
          </a:bodyPr>
          <a:lstStyle/>
          <a:p>
            <a:r>
              <a:rPr lang="en-US" sz="2000" dirty="0"/>
              <a:t>Save the binary file to USB drive</a:t>
            </a:r>
          </a:p>
          <a:p>
            <a:r>
              <a:rPr lang="en-US" sz="2000" dirty="0"/>
              <a:t>Once the file has saved to the MBED drive , it needs to be programmed into the microcontroller </a:t>
            </a:r>
          </a:p>
          <a:p>
            <a:r>
              <a:rPr lang="en-US" sz="2000" dirty="0"/>
              <a:t>Press the button on the LPC module </a:t>
            </a:r>
          </a:p>
          <a:p>
            <a:r>
              <a:rPr lang="en-US" sz="2000" dirty="0"/>
              <a:t>Code will start running. </a:t>
            </a:r>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WhatsApp Video 2020-10-16 at 9.00.27 PM">
            <a:hlinkClick r:id="" action="ppaction://media"/>
            <a:extLst>
              <a:ext uri="{FF2B5EF4-FFF2-40B4-BE49-F238E27FC236}">
                <a16:creationId xmlns:a16="http://schemas.microsoft.com/office/drawing/2014/main" id="{E011BF19-B193-4428-ACAC-A04C64528341}"/>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2944" r="8283"/>
          <a:stretch/>
        </p:blipFill>
        <p:spPr>
          <a:xfrm>
            <a:off x="5405862" y="1511861"/>
            <a:ext cx="6019331" cy="3831031"/>
          </a:xfrm>
          <a:prstGeom prst="rect">
            <a:avLst/>
          </a:prstGeom>
          <a:effectLst/>
        </p:spPr>
      </p:pic>
    </p:spTree>
    <p:extLst>
      <p:ext uri="{BB962C8B-B14F-4D97-AF65-F5344CB8AC3E}">
        <p14:creationId xmlns:p14="http://schemas.microsoft.com/office/powerpoint/2010/main" val="484395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D909724-2FAC-4941-A743-AB97A8A67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F2AB55AE-0941-46A2-95D0-DD8F6449EA94}"/>
              </a:ext>
            </a:extLst>
          </p:cNvPr>
          <p:cNvSpPr>
            <a:spLocks noGrp="1"/>
          </p:cNvSpPr>
          <p:nvPr>
            <p:ph type="title"/>
          </p:nvPr>
        </p:nvSpPr>
        <p:spPr>
          <a:xfrm>
            <a:off x="1265120" y="1107860"/>
            <a:ext cx="5847781" cy="1046671"/>
          </a:xfrm>
        </p:spPr>
        <p:txBody>
          <a:bodyPr>
            <a:normAutofit/>
          </a:bodyPr>
          <a:lstStyle/>
          <a:p>
            <a:r>
              <a:rPr lang="en-US" sz="2800" b="1"/>
              <a:t>LCD 1602 testing using Arduino </a:t>
            </a:r>
          </a:p>
        </p:txBody>
      </p:sp>
      <p:sp>
        <p:nvSpPr>
          <p:cNvPr id="3" name="Content Placeholder 2">
            <a:extLst>
              <a:ext uri="{FF2B5EF4-FFF2-40B4-BE49-F238E27FC236}">
                <a16:creationId xmlns:a16="http://schemas.microsoft.com/office/drawing/2014/main" id="{D6B2E372-51A7-4BC6-A9A8-154CF4898D39}"/>
              </a:ext>
            </a:extLst>
          </p:cNvPr>
          <p:cNvSpPr>
            <a:spLocks noGrp="1"/>
          </p:cNvSpPr>
          <p:nvPr>
            <p:ph idx="1"/>
          </p:nvPr>
        </p:nvSpPr>
        <p:spPr>
          <a:xfrm>
            <a:off x="1028784" y="1478335"/>
            <a:ext cx="5847780" cy="3347879"/>
          </a:xfrm>
        </p:spPr>
        <p:txBody>
          <a:bodyPr anchor="ctr">
            <a:normAutofit/>
          </a:bodyPr>
          <a:lstStyle/>
          <a:p>
            <a:r>
              <a:rPr lang="en-US" sz="1800" dirty="0"/>
              <a:t>LCDs are ideal for displaying text/characters only. The display has an LED backlight and can display 32 ASCII characters in two rows with 16 characters on each row.</a:t>
            </a:r>
          </a:p>
          <a:p>
            <a:r>
              <a:rPr lang="en-US" sz="1800" dirty="0"/>
              <a:t>To adjust contrast and brightness we connect 10k potentiometer between 5V and GND of Arduino and center pin of the potentiometer to pin 3 on the LCD.</a:t>
            </a:r>
          </a:p>
        </p:txBody>
      </p:sp>
      <p:sp>
        <p:nvSpPr>
          <p:cNvPr id="12" name="Rectangle 11">
            <a:extLst>
              <a:ext uri="{FF2B5EF4-FFF2-40B4-BE49-F238E27FC236}">
                <a16:creationId xmlns:a16="http://schemas.microsoft.com/office/drawing/2014/main" id="{97B03642-7722-4B15-897F-76918F86B8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66395" y="539937"/>
            <a:ext cx="4525605" cy="577812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6068EAC2-2623-4156-A990-D776FF9BF4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9937"/>
            <a:ext cx="12192000" cy="6400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16" name="Rectangle 15">
            <a:extLst>
              <a:ext uri="{FF2B5EF4-FFF2-40B4-BE49-F238E27FC236}">
                <a16:creationId xmlns:a16="http://schemas.microsoft.com/office/drawing/2014/main" id="{4C707BC9-731A-490A-AF25-6F349FD9B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254055"/>
            <a:ext cx="12192000" cy="6400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18" name="Rectangle 17">
            <a:extLst>
              <a:ext uri="{FF2B5EF4-FFF2-40B4-BE49-F238E27FC236}">
                <a16:creationId xmlns:a16="http://schemas.microsoft.com/office/drawing/2014/main" id="{3FD7C480-AC7D-4FEE-BB95-EEE23BB3E6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749379" y="3396997"/>
            <a:ext cx="6858002" cy="64008"/>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4">
            <a:extLst>
              <a:ext uri="{FF2B5EF4-FFF2-40B4-BE49-F238E27FC236}">
                <a16:creationId xmlns:a16="http://schemas.microsoft.com/office/drawing/2014/main" id="{B9413FE5-7AD6-4654-B25F-6C48B3885575}"/>
              </a:ext>
            </a:extLst>
          </p:cNvPr>
          <p:cNvGraphicFramePr>
            <a:graphicFrameLocks/>
          </p:cNvGraphicFramePr>
          <p:nvPr>
            <p:extLst>
              <p:ext uri="{D42A27DB-BD31-4B8C-83A1-F6EECF244321}">
                <p14:modId xmlns:p14="http://schemas.microsoft.com/office/powerpoint/2010/main" val="2377016646"/>
              </p:ext>
            </p:extLst>
          </p:nvPr>
        </p:nvGraphicFramePr>
        <p:xfrm>
          <a:off x="7983552" y="1913662"/>
          <a:ext cx="3891292" cy="3030680"/>
        </p:xfrm>
        <a:graphic>
          <a:graphicData uri="http://schemas.openxmlformats.org/drawingml/2006/table">
            <a:tbl>
              <a:tblPr firstRow="1" bandRow="1">
                <a:tableStyleId>{8EC20E35-A176-4012-BC5E-935CFFF8708E}</a:tableStyleId>
              </a:tblPr>
              <a:tblGrid>
                <a:gridCol w="1095784">
                  <a:extLst>
                    <a:ext uri="{9D8B030D-6E8A-4147-A177-3AD203B41FA5}">
                      <a16:colId xmlns:a16="http://schemas.microsoft.com/office/drawing/2014/main" val="991369195"/>
                    </a:ext>
                  </a:extLst>
                </a:gridCol>
                <a:gridCol w="992840">
                  <a:extLst>
                    <a:ext uri="{9D8B030D-6E8A-4147-A177-3AD203B41FA5}">
                      <a16:colId xmlns:a16="http://schemas.microsoft.com/office/drawing/2014/main" val="3238552364"/>
                    </a:ext>
                  </a:extLst>
                </a:gridCol>
                <a:gridCol w="809828">
                  <a:extLst>
                    <a:ext uri="{9D8B030D-6E8A-4147-A177-3AD203B41FA5}">
                      <a16:colId xmlns:a16="http://schemas.microsoft.com/office/drawing/2014/main" val="2234439647"/>
                    </a:ext>
                  </a:extLst>
                </a:gridCol>
                <a:gridCol w="992840">
                  <a:extLst>
                    <a:ext uri="{9D8B030D-6E8A-4147-A177-3AD203B41FA5}">
                      <a16:colId xmlns:a16="http://schemas.microsoft.com/office/drawing/2014/main" val="2992319856"/>
                    </a:ext>
                  </a:extLst>
                </a:gridCol>
              </a:tblGrid>
              <a:tr h="362364">
                <a:tc>
                  <a:txBody>
                    <a:bodyPr/>
                    <a:lstStyle/>
                    <a:p>
                      <a:r>
                        <a:rPr lang="en-US" sz="1600"/>
                        <a:t>LCD</a:t>
                      </a:r>
                    </a:p>
                  </a:txBody>
                  <a:tcPr marL="82355" marR="82355" marT="41178" marB="41178"/>
                </a:tc>
                <a:tc>
                  <a:txBody>
                    <a:bodyPr/>
                    <a:lstStyle/>
                    <a:p>
                      <a:r>
                        <a:rPr lang="en-US" sz="1600"/>
                        <a:t>Arduino</a:t>
                      </a:r>
                    </a:p>
                  </a:txBody>
                  <a:tcPr marL="82355" marR="82355" marT="41178" marB="41178"/>
                </a:tc>
                <a:tc>
                  <a:txBody>
                    <a:bodyPr/>
                    <a:lstStyle/>
                    <a:p>
                      <a:r>
                        <a:rPr lang="en-US" sz="1600"/>
                        <a:t>LCD</a:t>
                      </a:r>
                    </a:p>
                  </a:txBody>
                  <a:tcPr marL="82355" marR="82355" marT="41178" marB="41178"/>
                </a:tc>
                <a:tc>
                  <a:txBody>
                    <a:bodyPr/>
                    <a:lstStyle/>
                    <a:p>
                      <a:r>
                        <a:rPr lang="en-US" sz="1600"/>
                        <a:t>Arduino</a:t>
                      </a:r>
                    </a:p>
                  </a:txBody>
                  <a:tcPr marL="82355" marR="82355" marT="41178" marB="41178"/>
                </a:tc>
                <a:extLst>
                  <a:ext uri="{0D108BD9-81ED-4DB2-BD59-A6C34878D82A}">
                    <a16:rowId xmlns:a16="http://schemas.microsoft.com/office/drawing/2014/main" val="3422322949"/>
                  </a:ext>
                </a:extLst>
              </a:tr>
              <a:tr h="362364">
                <a:tc>
                  <a:txBody>
                    <a:bodyPr/>
                    <a:lstStyle/>
                    <a:p>
                      <a:r>
                        <a:rPr lang="en-US" sz="1600"/>
                        <a:t>RS</a:t>
                      </a:r>
                    </a:p>
                  </a:txBody>
                  <a:tcPr marL="82355" marR="82355" marT="41178" marB="41178"/>
                </a:tc>
                <a:tc>
                  <a:txBody>
                    <a:bodyPr/>
                    <a:lstStyle/>
                    <a:p>
                      <a:r>
                        <a:rPr lang="en-US" sz="1600"/>
                        <a:t>12</a:t>
                      </a:r>
                    </a:p>
                  </a:txBody>
                  <a:tcPr marL="82355" marR="82355" marT="41178" marB="41178"/>
                </a:tc>
                <a:tc>
                  <a:txBody>
                    <a:bodyPr/>
                    <a:lstStyle/>
                    <a:p>
                      <a:r>
                        <a:rPr lang="en-US" sz="1600"/>
                        <a:t>D4</a:t>
                      </a:r>
                    </a:p>
                  </a:txBody>
                  <a:tcPr marL="82355" marR="82355" marT="41178" marB="41178"/>
                </a:tc>
                <a:tc>
                  <a:txBody>
                    <a:bodyPr/>
                    <a:lstStyle/>
                    <a:p>
                      <a:r>
                        <a:rPr lang="en-US" sz="1600"/>
                        <a:t>5</a:t>
                      </a:r>
                    </a:p>
                  </a:txBody>
                  <a:tcPr marL="82355" marR="82355" marT="41178" marB="41178"/>
                </a:tc>
                <a:extLst>
                  <a:ext uri="{0D108BD9-81ED-4DB2-BD59-A6C34878D82A}">
                    <a16:rowId xmlns:a16="http://schemas.microsoft.com/office/drawing/2014/main" val="2486790273"/>
                  </a:ext>
                </a:extLst>
              </a:tr>
              <a:tr h="362364">
                <a:tc>
                  <a:txBody>
                    <a:bodyPr/>
                    <a:lstStyle/>
                    <a:p>
                      <a:r>
                        <a:rPr lang="en-US" sz="1600"/>
                        <a:t>ENABLE</a:t>
                      </a:r>
                    </a:p>
                  </a:txBody>
                  <a:tcPr marL="82355" marR="82355" marT="41178" marB="41178"/>
                </a:tc>
                <a:tc>
                  <a:txBody>
                    <a:bodyPr/>
                    <a:lstStyle/>
                    <a:p>
                      <a:r>
                        <a:rPr lang="en-US" sz="1600"/>
                        <a:t>11</a:t>
                      </a:r>
                    </a:p>
                  </a:txBody>
                  <a:tcPr marL="82355" marR="82355" marT="41178" marB="41178"/>
                </a:tc>
                <a:tc>
                  <a:txBody>
                    <a:bodyPr/>
                    <a:lstStyle/>
                    <a:p>
                      <a:r>
                        <a:rPr lang="en-US" sz="1600"/>
                        <a:t>D5</a:t>
                      </a:r>
                    </a:p>
                  </a:txBody>
                  <a:tcPr marL="82355" marR="82355" marT="41178" marB="41178"/>
                </a:tc>
                <a:tc>
                  <a:txBody>
                    <a:bodyPr/>
                    <a:lstStyle/>
                    <a:p>
                      <a:r>
                        <a:rPr lang="en-US" sz="1600"/>
                        <a:t>4</a:t>
                      </a:r>
                    </a:p>
                  </a:txBody>
                  <a:tcPr marL="82355" marR="82355" marT="41178" marB="41178"/>
                </a:tc>
                <a:extLst>
                  <a:ext uri="{0D108BD9-81ED-4DB2-BD59-A6C34878D82A}">
                    <a16:rowId xmlns:a16="http://schemas.microsoft.com/office/drawing/2014/main" val="4190186240"/>
                  </a:ext>
                </a:extLst>
              </a:tr>
              <a:tr h="362364">
                <a:tc>
                  <a:txBody>
                    <a:bodyPr/>
                    <a:lstStyle/>
                    <a:p>
                      <a:r>
                        <a:rPr lang="en-US" sz="1600"/>
                        <a:t>RS</a:t>
                      </a:r>
                    </a:p>
                  </a:txBody>
                  <a:tcPr marL="82355" marR="82355" marT="41178" marB="41178"/>
                </a:tc>
                <a:tc>
                  <a:txBody>
                    <a:bodyPr/>
                    <a:lstStyle/>
                    <a:p>
                      <a:r>
                        <a:rPr lang="en-US" sz="1600"/>
                        <a:t>GND</a:t>
                      </a:r>
                    </a:p>
                  </a:txBody>
                  <a:tcPr marL="82355" marR="82355" marT="41178" marB="41178"/>
                </a:tc>
                <a:tc>
                  <a:txBody>
                    <a:bodyPr/>
                    <a:lstStyle/>
                    <a:p>
                      <a:r>
                        <a:rPr lang="en-US" sz="1600"/>
                        <a:t>D6</a:t>
                      </a:r>
                    </a:p>
                  </a:txBody>
                  <a:tcPr marL="82355" marR="82355" marT="41178" marB="41178"/>
                </a:tc>
                <a:tc>
                  <a:txBody>
                    <a:bodyPr/>
                    <a:lstStyle/>
                    <a:p>
                      <a:r>
                        <a:rPr lang="en-US" sz="1600"/>
                        <a:t>3</a:t>
                      </a:r>
                    </a:p>
                  </a:txBody>
                  <a:tcPr marL="82355" marR="82355" marT="41178" marB="41178"/>
                </a:tc>
                <a:extLst>
                  <a:ext uri="{0D108BD9-81ED-4DB2-BD59-A6C34878D82A}">
                    <a16:rowId xmlns:a16="http://schemas.microsoft.com/office/drawing/2014/main" val="1022824007"/>
                  </a:ext>
                </a:extLst>
              </a:tr>
              <a:tr h="362364">
                <a:tc>
                  <a:txBody>
                    <a:bodyPr/>
                    <a:lstStyle/>
                    <a:p>
                      <a:r>
                        <a:rPr lang="en-US" sz="1600"/>
                        <a:t>R/W</a:t>
                      </a:r>
                    </a:p>
                  </a:txBody>
                  <a:tcPr marL="82355" marR="82355" marT="41178" marB="41178"/>
                </a:tc>
                <a:tc>
                  <a:txBody>
                    <a:bodyPr/>
                    <a:lstStyle/>
                    <a:p>
                      <a:r>
                        <a:rPr lang="en-US" sz="1600"/>
                        <a:t>GND</a:t>
                      </a:r>
                    </a:p>
                  </a:txBody>
                  <a:tcPr marL="82355" marR="82355" marT="41178" marB="41178"/>
                </a:tc>
                <a:tc>
                  <a:txBody>
                    <a:bodyPr/>
                    <a:lstStyle/>
                    <a:p>
                      <a:r>
                        <a:rPr lang="en-US" sz="1600"/>
                        <a:t>D7</a:t>
                      </a:r>
                    </a:p>
                  </a:txBody>
                  <a:tcPr marL="82355" marR="82355" marT="41178" marB="41178"/>
                </a:tc>
                <a:tc>
                  <a:txBody>
                    <a:bodyPr/>
                    <a:lstStyle/>
                    <a:p>
                      <a:r>
                        <a:rPr lang="en-US" sz="1600"/>
                        <a:t>2</a:t>
                      </a:r>
                    </a:p>
                  </a:txBody>
                  <a:tcPr marL="82355" marR="82355" marT="41178" marB="41178"/>
                </a:tc>
                <a:extLst>
                  <a:ext uri="{0D108BD9-81ED-4DB2-BD59-A6C34878D82A}">
                    <a16:rowId xmlns:a16="http://schemas.microsoft.com/office/drawing/2014/main" val="907876320"/>
                  </a:ext>
                </a:extLst>
              </a:tr>
              <a:tr h="856496">
                <a:tc>
                  <a:txBody>
                    <a:bodyPr/>
                    <a:lstStyle/>
                    <a:p>
                      <a:r>
                        <a:rPr lang="en-US" sz="1600"/>
                        <a:t>VSS</a:t>
                      </a:r>
                    </a:p>
                  </a:txBody>
                  <a:tcPr marL="82355" marR="82355" marT="41178" marB="41178"/>
                </a:tc>
                <a:tc>
                  <a:txBody>
                    <a:bodyPr/>
                    <a:lstStyle/>
                    <a:p>
                      <a:r>
                        <a:rPr lang="en-US" sz="1600"/>
                        <a:t>GND</a:t>
                      </a:r>
                    </a:p>
                  </a:txBody>
                  <a:tcPr marL="82355" marR="82355" marT="41178" marB="41178"/>
                </a:tc>
                <a:tc>
                  <a:txBody>
                    <a:bodyPr/>
                    <a:lstStyle/>
                    <a:p>
                      <a:r>
                        <a:rPr lang="en-US" sz="1600"/>
                        <a:t>LED+</a:t>
                      </a:r>
                    </a:p>
                  </a:txBody>
                  <a:tcPr marL="82355" marR="82355" marT="41178" marB="41178"/>
                </a:tc>
                <a:tc>
                  <a:txBody>
                    <a:bodyPr/>
                    <a:lstStyle/>
                    <a:p>
                      <a:r>
                        <a:rPr lang="en-US" sz="1600"/>
                        <a:t>5V –</a:t>
                      </a:r>
                    </a:p>
                    <a:p>
                      <a:r>
                        <a:rPr lang="en-US" sz="1600"/>
                        <a:t>220 Ohm</a:t>
                      </a:r>
                    </a:p>
                  </a:txBody>
                  <a:tcPr marL="82355" marR="82355" marT="41178" marB="41178"/>
                </a:tc>
                <a:extLst>
                  <a:ext uri="{0D108BD9-81ED-4DB2-BD59-A6C34878D82A}">
                    <a16:rowId xmlns:a16="http://schemas.microsoft.com/office/drawing/2014/main" val="1323180696"/>
                  </a:ext>
                </a:extLst>
              </a:tr>
              <a:tr h="362364">
                <a:tc>
                  <a:txBody>
                    <a:bodyPr/>
                    <a:lstStyle/>
                    <a:p>
                      <a:r>
                        <a:rPr lang="en-US" sz="1600"/>
                        <a:t>VCC</a:t>
                      </a:r>
                    </a:p>
                  </a:txBody>
                  <a:tcPr marL="82355" marR="82355" marT="41178" marB="41178"/>
                </a:tc>
                <a:tc>
                  <a:txBody>
                    <a:bodyPr/>
                    <a:lstStyle/>
                    <a:p>
                      <a:r>
                        <a:rPr lang="en-US" sz="1600"/>
                        <a:t>5V</a:t>
                      </a:r>
                    </a:p>
                  </a:txBody>
                  <a:tcPr marL="82355" marR="82355" marT="41178" marB="41178"/>
                </a:tc>
                <a:tc>
                  <a:txBody>
                    <a:bodyPr/>
                    <a:lstStyle/>
                    <a:p>
                      <a:r>
                        <a:rPr lang="en-US" sz="1600"/>
                        <a:t>LED -</a:t>
                      </a:r>
                    </a:p>
                  </a:txBody>
                  <a:tcPr marL="82355" marR="82355" marT="41178" marB="41178"/>
                </a:tc>
                <a:tc>
                  <a:txBody>
                    <a:bodyPr/>
                    <a:lstStyle/>
                    <a:p>
                      <a:r>
                        <a:rPr lang="en-US" sz="1600"/>
                        <a:t> GND</a:t>
                      </a:r>
                    </a:p>
                  </a:txBody>
                  <a:tcPr marL="82355" marR="82355" marT="41178" marB="41178"/>
                </a:tc>
                <a:extLst>
                  <a:ext uri="{0D108BD9-81ED-4DB2-BD59-A6C34878D82A}">
                    <a16:rowId xmlns:a16="http://schemas.microsoft.com/office/drawing/2014/main" val="2960546303"/>
                  </a:ext>
                </a:extLst>
              </a:tr>
            </a:tbl>
          </a:graphicData>
        </a:graphic>
      </p:graphicFrame>
    </p:spTree>
    <p:extLst>
      <p:ext uri="{BB962C8B-B14F-4D97-AF65-F5344CB8AC3E}">
        <p14:creationId xmlns:p14="http://schemas.microsoft.com/office/powerpoint/2010/main" val="3182477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2F16A-D8D4-4755-B6A8-BB54F7B45466}"/>
              </a:ext>
            </a:extLst>
          </p:cNvPr>
          <p:cNvSpPr>
            <a:spLocks noGrp="1"/>
          </p:cNvSpPr>
          <p:nvPr>
            <p:ph type="title"/>
          </p:nvPr>
        </p:nvSpPr>
        <p:spPr>
          <a:xfrm>
            <a:off x="447675" y="147297"/>
            <a:ext cx="10515600" cy="1325563"/>
          </a:xfrm>
        </p:spPr>
        <p:txBody>
          <a:bodyPr/>
          <a:lstStyle/>
          <a:p>
            <a:r>
              <a:rPr lang="en-US" b="1" dirty="0"/>
              <a:t>Testing code and result </a:t>
            </a:r>
          </a:p>
        </p:txBody>
      </p:sp>
      <p:pic>
        <p:nvPicPr>
          <p:cNvPr id="4" name="Content Placeholder 3">
            <a:extLst>
              <a:ext uri="{FF2B5EF4-FFF2-40B4-BE49-F238E27FC236}">
                <a16:creationId xmlns:a16="http://schemas.microsoft.com/office/drawing/2014/main" id="{227116E0-7752-44C9-9687-E7DD77972481}"/>
              </a:ext>
            </a:extLst>
          </p:cNvPr>
          <p:cNvPicPr>
            <a:picLocks noGrp="1" noChangeAspect="1"/>
          </p:cNvPicPr>
          <p:nvPr>
            <p:ph idx="1"/>
          </p:nvPr>
        </p:nvPicPr>
        <p:blipFill rotWithShape="1">
          <a:blip r:embed="rId2"/>
          <a:srcRect r="57018" b="32944"/>
          <a:stretch/>
        </p:blipFill>
        <p:spPr>
          <a:xfrm>
            <a:off x="363952" y="1423988"/>
            <a:ext cx="5655848" cy="4948237"/>
          </a:xfrm>
          <a:prstGeom prst="rect">
            <a:avLst/>
          </a:prstGeom>
        </p:spPr>
      </p:pic>
      <p:pic>
        <p:nvPicPr>
          <p:cNvPr id="6" name="Picture 5" descr="A circuit board&#10;&#10;Description automatically generated">
            <a:extLst>
              <a:ext uri="{FF2B5EF4-FFF2-40B4-BE49-F238E27FC236}">
                <a16:creationId xmlns:a16="http://schemas.microsoft.com/office/drawing/2014/main" id="{C2FF1180-029F-4CCD-9633-7AF662F4F5EE}"/>
              </a:ext>
            </a:extLst>
          </p:cNvPr>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16200000">
            <a:off x="6622919" y="1354270"/>
            <a:ext cx="4766014" cy="5438851"/>
          </a:xfrm>
          <a:prstGeom prst="rect">
            <a:avLst/>
          </a:prstGeom>
        </p:spPr>
      </p:pic>
    </p:spTree>
    <p:extLst>
      <p:ext uri="{BB962C8B-B14F-4D97-AF65-F5344CB8AC3E}">
        <p14:creationId xmlns:p14="http://schemas.microsoft.com/office/powerpoint/2010/main" val="29837371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84ECDE7A-6944-466D-8FFE-149A29BA6B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Rectangle 23">
            <a:extLst>
              <a:ext uri="{FF2B5EF4-FFF2-40B4-BE49-F238E27FC236}">
                <a16:creationId xmlns:a16="http://schemas.microsoft.com/office/drawing/2014/main" id="{B3420082-9415-44EC-802E-C77D71D59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6" name="Rectangle 25">
            <a:extLst>
              <a:ext uri="{FF2B5EF4-FFF2-40B4-BE49-F238E27FC236}">
                <a16:creationId xmlns:a16="http://schemas.microsoft.com/office/drawing/2014/main" id="{55A52C45-1FCB-4636-A80F-2849B8226C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127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9B3BC80-14E5-4D6E-B1DF-1C5F8DB8DD9D}"/>
              </a:ext>
            </a:extLst>
          </p:cNvPr>
          <p:cNvSpPr>
            <a:spLocks noGrp="1"/>
          </p:cNvSpPr>
          <p:nvPr>
            <p:ph type="title"/>
          </p:nvPr>
        </p:nvSpPr>
        <p:spPr>
          <a:xfrm>
            <a:off x="1115568" y="548640"/>
            <a:ext cx="10168128" cy="1179576"/>
          </a:xfrm>
        </p:spPr>
        <p:txBody>
          <a:bodyPr>
            <a:normAutofit/>
          </a:bodyPr>
          <a:lstStyle/>
          <a:p>
            <a:r>
              <a:rPr lang="en-US" sz="4000" b="1"/>
              <a:t>Ultrasonic Sensor (HR-SC04) testing using Arduino </a:t>
            </a:r>
          </a:p>
        </p:txBody>
      </p:sp>
      <p:sp>
        <p:nvSpPr>
          <p:cNvPr id="28" name="Rectangle 27">
            <a:extLst>
              <a:ext uri="{FF2B5EF4-FFF2-40B4-BE49-F238E27FC236}">
                <a16:creationId xmlns:a16="http://schemas.microsoft.com/office/drawing/2014/main" id="{768EB4DD-3704-43AD-92B3-C4E0C6EA92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7079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62AD22C1-4A43-42E0-B7AD-4AF49F3C270D}"/>
              </a:ext>
            </a:extLst>
          </p:cNvPr>
          <p:cNvPicPr/>
          <p:nvPr/>
        </p:nvPicPr>
        <p:blipFill rotWithShape="1">
          <a:blip r:embed="rId2" cstate="email">
            <a:extLst>
              <a:ext uri="{28A0092B-C50C-407E-A947-70E740481C1C}">
                <a14:useLocalDpi xmlns:a14="http://schemas.microsoft.com/office/drawing/2010/main"/>
              </a:ext>
            </a:extLst>
          </a:blip>
          <a:srcRect/>
          <a:stretch/>
        </p:blipFill>
        <p:spPr bwMode="auto">
          <a:xfrm>
            <a:off x="908304" y="2478024"/>
            <a:ext cx="6009855" cy="3694176"/>
          </a:xfrm>
          <a:prstGeom prst="rect">
            <a:avLst/>
          </a:prstGeom>
          <a:noFill/>
        </p:spPr>
      </p:pic>
      <p:sp>
        <p:nvSpPr>
          <p:cNvPr id="3" name="Content Placeholder 2">
            <a:extLst>
              <a:ext uri="{FF2B5EF4-FFF2-40B4-BE49-F238E27FC236}">
                <a16:creationId xmlns:a16="http://schemas.microsoft.com/office/drawing/2014/main" id="{BA2313D9-AA04-4662-9A78-877B39D889C2}"/>
              </a:ext>
            </a:extLst>
          </p:cNvPr>
          <p:cNvSpPr>
            <a:spLocks noGrp="1"/>
          </p:cNvSpPr>
          <p:nvPr>
            <p:ph idx="1"/>
          </p:nvPr>
        </p:nvSpPr>
        <p:spPr>
          <a:xfrm>
            <a:off x="6918159" y="2478024"/>
            <a:ext cx="4365537" cy="3831336"/>
          </a:xfrm>
        </p:spPr>
        <p:txBody>
          <a:bodyPr anchor="ctr">
            <a:normAutofit/>
          </a:bodyPr>
          <a:lstStyle/>
          <a:p>
            <a:pPr algn="just"/>
            <a:r>
              <a:rPr lang="en-US" sz="1600" dirty="0"/>
              <a:t>Ultrasonic sensor emits an ultrasound at 40000 Hz which travels through the air and if there is an object or obstacle on its path, it will bounce back to the module. Considering the travel time and the speed of the sound you can calculate the distance.</a:t>
            </a:r>
          </a:p>
          <a:p>
            <a:pPr algn="just"/>
            <a:r>
              <a:rPr lang="en-US" sz="1600" dirty="0"/>
              <a:t>The HC-SR04 Ultrasonic Module has 4 pins, Ground, VCC, Trig and Echo. The Ground and the VCC pins of the module needs to be connected to the Ground and the 5 volts pins on the Arduino Board respectively and the trig and echo pins to Digital I/O pin on the Arduino Board.</a:t>
            </a:r>
          </a:p>
        </p:txBody>
      </p:sp>
    </p:spTree>
    <p:extLst>
      <p:ext uri="{BB962C8B-B14F-4D97-AF65-F5344CB8AC3E}">
        <p14:creationId xmlns:p14="http://schemas.microsoft.com/office/powerpoint/2010/main" val="3470361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DCC52-40C0-4E00-8EC9-E57710BDA6A3}"/>
              </a:ext>
            </a:extLst>
          </p:cNvPr>
          <p:cNvSpPr>
            <a:spLocks noGrp="1"/>
          </p:cNvSpPr>
          <p:nvPr>
            <p:ph type="title"/>
          </p:nvPr>
        </p:nvSpPr>
        <p:spPr>
          <a:xfrm>
            <a:off x="648929" y="629266"/>
            <a:ext cx="3505495" cy="1622321"/>
          </a:xfrm>
        </p:spPr>
        <p:txBody>
          <a:bodyPr>
            <a:normAutofit/>
          </a:bodyPr>
          <a:lstStyle/>
          <a:p>
            <a:r>
              <a:rPr lang="en-US" b="1" dirty="0"/>
              <a:t>Testing code :</a:t>
            </a:r>
          </a:p>
        </p:txBody>
      </p:sp>
      <p:sp>
        <p:nvSpPr>
          <p:cNvPr id="3" name="Content Placeholder 2">
            <a:extLst>
              <a:ext uri="{FF2B5EF4-FFF2-40B4-BE49-F238E27FC236}">
                <a16:creationId xmlns:a16="http://schemas.microsoft.com/office/drawing/2014/main" id="{23BA6DBD-4FA0-45F7-9137-75F7877D0420}"/>
              </a:ext>
            </a:extLst>
          </p:cNvPr>
          <p:cNvSpPr>
            <a:spLocks noGrp="1"/>
          </p:cNvSpPr>
          <p:nvPr>
            <p:ph idx="1"/>
          </p:nvPr>
        </p:nvSpPr>
        <p:spPr>
          <a:xfrm>
            <a:off x="648930" y="2251587"/>
            <a:ext cx="3707533" cy="3962400"/>
          </a:xfrm>
        </p:spPr>
        <p:txBody>
          <a:bodyPr>
            <a:normAutofit/>
          </a:bodyPr>
          <a:lstStyle/>
          <a:p>
            <a:r>
              <a:rPr lang="en-US" sz="2400" dirty="0"/>
              <a:t>We can set the distance as per our requirement between (2cm- 400cm)</a:t>
            </a:r>
          </a:p>
          <a:p>
            <a:r>
              <a:rPr lang="en-US" sz="2400" dirty="0"/>
              <a:t>As sensor detects any object in specified range, an LED on Arduino board is start blinking otherwise, an LED remains off. </a:t>
            </a:r>
          </a:p>
        </p:txBody>
      </p:sp>
      <p:sp>
        <p:nvSpPr>
          <p:cNvPr id="9" name="Rectangle 8">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218168B3-B3FE-4A8B-986A-FE5787F35EBD}"/>
              </a:ext>
            </a:extLst>
          </p:cNvPr>
          <p:cNvPicPr/>
          <p:nvPr/>
        </p:nvPicPr>
        <p:blipFill rotWithShape="1">
          <a:blip r:embed="rId2"/>
          <a:srcRect l="-1" r="45813" b="27825"/>
          <a:stretch/>
        </p:blipFill>
        <p:spPr bwMode="auto">
          <a:xfrm>
            <a:off x="5405862" y="1172491"/>
            <a:ext cx="6019331" cy="4509771"/>
          </a:xfrm>
          <a:prstGeom prst="rect">
            <a:avLst/>
          </a:prstGeom>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41363976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1453</Words>
  <Application>Microsoft Office PowerPoint</Application>
  <PresentationFormat>Widescreen</PresentationFormat>
  <Paragraphs>140</Paragraphs>
  <Slides>23</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Avenir Next LT Pro</vt:lpstr>
      <vt:lpstr>Calibri</vt:lpstr>
      <vt:lpstr>Calibri Light</vt:lpstr>
      <vt:lpstr>Times New Roman</vt:lpstr>
      <vt:lpstr>Office Theme</vt:lpstr>
      <vt:lpstr>Smart garbage monitoring system </vt:lpstr>
      <vt:lpstr>LPC1768  </vt:lpstr>
      <vt:lpstr>Getting started with LPC1768 </vt:lpstr>
      <vt:lpstr>Downloading program </vt:lpstr>
      <vt:lpstr>LPC1768 blinky testing  </vt:lpstr>
      <vt:lpstr>LCD 1602 testing using Arduino </vt:lpstr>
      <vt:lpstr>Testing code and result </vt:lpstr>
      <vt:lpstr>Ultrasonic Sensor (HR-SC04) testing using Arduino </vt:lpstr>
      <vt:lpstr>Testing code :</vt:lpstr>
      <vt:lpstr>Results : </vt:lpstr>
      <vt:lpstr>ESP8266 Wi-Fi module testing using Arduino with ThingSpeak</vt:lpstr>
      <vt:lpstr>Schematic connection:</vt:lpstr>
      <vt:lpstr>Setting up ThingSpeak  : </vt:lpstr>
      <vt:lpstr>Testing code  </vt:lpstr>
      <vt:lpstr>Results </vt:lpstr>
      <vt:lpstr>Testing of SIM800L GSM module :</vt:lpstr>
      <vt:lpstr>PowerPoint Presentation</vt:lpstr>
      <vt:lpstr>LED indication : </vt:lpstr>
      <vt:lpstr>Power supply recommendation :</vt:lpstr>
      <vt:lpstr>SIM800L GSM Module connection  </vt:lpstr>
      <vt:lpstr>Testing code : </vt:lpstr>
      <vt:lpstr>Lithium ion battery testing using DMM</vt:lpstr>
      <vt:lpstr>References :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garbage monitoring system </dc:title>
  <dc:creator>parth</dc:creator>
  <cp:lastModifiedBy>parth</cp:lastModifiedBy>
  <cp:revision>2</cp:revision>
  <dcterms:created xsi:type="dcterms:W3CDTF">2020-10-27T04:12:48Z</dcterms:created>
  <dcterms:modified xsi:type="dcterms:W3CDTF">2020-10-27T04:21:10Z</dcterms:modified>
</cp:coreProperties>
</file>

<file path=docProps/thumbnail.jpeg>
</file>